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7" r:id="rId11"/>
    <p:sldId id="268" r:id="rId12"/>
    <p:sldId id="269" r:id="rId13"/>
    <p:sldId id="265" r:id="rId14"/>
    <p:sldId id="266"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řikrylová Romana" initials="PR" lastIdx="12" clrIdx="0">
    <p:extLst>
      <p:ext uri="{19B8F6BF-5375-455C-9EA6-DF929625EA0E}">
        <p15:presenceInfo xmlns:p15="http://schemas.microsoft.com/office/powerpoint/2012/main" userId="S-1-5-21-2122232654-3212778376-3149493695-2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2T09:06:03.288" idx="1">
    <p:pos x="10" y="10"/>
    <p:text/>
    <p:extLst>
      <p:ext uri="{C676402C-5697-4E1C-873F-D02D1690AC5C}">
        <p15:threadingInfo xmlns:p15="http://schemas.microsoft.com/office/powerpoint/2012/main" timeZoneBias="-60"/>
      </p:ext>
    </p:extLst>
  </p:cm>
  <p:cm authorId="1" dt="2021-01-12T09:26:20.941" idx="2">
    <p:pos x="10" y="146"/>
    <p:text>Hello everybody, our topic is recycling at home and at our school and we would like to explain the topic more now. My name is Natalie and other members of my team are Caroline, Cristina, Nicol and Annie.</p:text>
    <p:extLst>
      <p:ext uri="{C676402C-5697-4E1C-873F-D02D1690AC5C}">
        <p15:threadingInfo xmlns:p15="http://schemas.microsoft.com/office/powerpoint/2012/main" timeZoneBias="-6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2T09:28:49.471" idx="4">
    <p:pos x="10" y="10"/>
    <p:text>Recycling is e very important topic for everybody at our school. We are trying to persuade every single pupil to recycle because it helps our environment and that is something we are really interested in. Nicol, what kinds of bins can we find at our school?</p:text>
    <p:extLst>
      <p:ext uri="{C676402C-5697-4E1C-873F-D02D1690AC5C}">
        <p15:threadingInfo xmlns:p15="http://schemas.microsoft.com/office/powerpoint/2012/main" timeZoneBias="-60"/>
      </p:ext>
    </p:extLst>
  </p:cm>
  <p:cm authorId="1" dt="2021-01-12T09:32:23.553" idx="5">
    <p:pos x="10" y="146"/>
    <p:text>We have either 3 or 4 kinds of bins on every floor (the school has got two floors): .....and bio.</p:text>
    <p:extLst>
      <p:ext uri="{C676402C-5697-4E1C-873F-D02D1690AC5C}">
        <p15:threadingInfo xmlns:p15="http://schemas.microsoft.com/office/powerpoint/2012/main" timeZoneBias="-60">
          <p15:parentCm authorId="1" idx="4"/>
        </p15:threadingInfo>
      </p:ext>
    </p:extLst>
  </p:cm>
  <p:cm authorId="1" dt="2021-01-12T09:33:43.057" idx="6">
    <p:pos x="10" y="282"/>
    <p:text>OK, but I think everybody is curious what they actually look like, can you show us?</p:text>
    <p:extLst>
      <p:ext uri="{C676402C-5697-4E1C-873F-D02D1690AC5C}">
        <p15:threadingInfo xmlns:p15="http://schemas.microsoft.com/office/powerpoint/2012/main" timeZoneBias="-6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12T09:27:44.228" idx="3">
    <p:pos x="10" y="10"/>
    <p:text/>
    <p:extLst>
      <p:ext uri="{C676402C-5697-4E1C-873F-D02D1690AC5C}">
        <p15:threadingInfo xmlns:p15="http://schemas.microsoft.com/office/powerpoint/2012/main" timeZoneBias="-60"/>
      </p:ext>
    </p:extLst>
  </p:cm>
  <p:cm authorId="1" dt="2021-01-12T09:34:11.194" idx="7">
    <p:pos x="10" y="146"/>
    <p:text>There are colour-coded bins at our school.
The bins are then taken to the same marked dustbins outside
and there we also have containers for paper, plastic and mixed waste</p:text>
    <p:extLst>
      <p:ext uri="{C676402C-5697-4E1C-873F-D02D1690AC5C}">
        <p15:threadingInfo xmlns:p15="http://schemas.microsoft.com/office/powerpoint/2012/main" timeZoneBias="-60">
          <p15:parentCm authorId="1"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1-12T09:37:44.751" idx="8">
    <p:pos x="3373" y="531"/>
    <p:text>We can organize more competitions connected with recycling and make recycling more fun.</p:text>
    <p:extLst>
      <p:ext uri="{C676402C-5697-4E1C-873F-D02D1690AC5C}">
        <p15:threadingInfo xmlns:p15="http://schemas.microsoft.com/office/powerpoint/2012/main" timeZoneBias="-60"/>
      </p:ext>
    </p:extLst>
  </p:cm>
  <p:cm authorId="1" dt="2021-01-12T09:39:25.474" idx="9">
    <p:pos x="3373" y="667"/>
    <p:text>The crucial point is motivation - when somebody thinks that recycling is important, he/she will do it, it is that simple.</p:text>
    <p:extLst>
      <p:ext uri="{C676402C-5697-4E1C-873F-D02D1690AC5C}">
        <p15:threadingInfo xmlns:p15="http://schemas.microsoft.com/office/powerpoint/2012/main" timeZoneBias="-60">
          <p15:parentCm authorId="1" idx="8"/>
        </p15:threadingInfo>
      </p:ext>
    </p:extLst>
  </p:cm>
  <p:cm authorId="1" dt="2021-01-12T09:40:44.127" idx="10">
    <p:pos x="3373" y="803"/>
    <p:text>There should be more bio waste bins or composters - that is a great solution that would also be useful for our school garden.</p:text>
    <p:extLst>
      <p:ext uri="{C676402C-5697-4E1C-873F-D02D1690AC5C}">
        <p15:threadingInfo xmlns:p15="http://schemas.microsoft.com/office/powerpoint/2012/main" timeZoneBias="-60">
          <p15:parentCm authorId="1" idx="8"/>
        </p15:threadingInfo>
      </p:ext>
    </p:extLst>
  </p:cm>
  <p:cm authorId="1" dt="2021-01-12T09:43:00.137" idx="11">
    <p:pos x="3373" y="939"/>
    <p:text>Moreover, we use too many non-recyclable products - and that is not necessary and a huge lot of them can be be replaced - it is only about getting out of our comfort zone.</p:text>
    <p:extLst>
      <p:ext uri="{C676402C-5697-4E1C-873F-D02D1690AC5C}">
        <p15:threadingInfo xmlns:p15="http://schemas.microsoft.com/office/powerpoint/2012/main" timeZoneBias="-60">
          <p15:parentCm authorId="1" idx="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1-12T09:45:28.053" idx="12">
    <p:pos x="10" y="10"/>
    <p:text>Now you can see typical examples of composters in the Czech Republic. A lot of people who live in the village have them but they are not so common in the towns and cities.</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300748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294168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103028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3061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80369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B3A5FE4-D802-4032-AE72-10CF77DA9F67}" type="datetimeFigureOut">
              <a:rPr lang="cs-CZ" smtClean="0"/>
              <a:t>15.01.2021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341040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B3A5FE4-D802-4032-AE72-10CF77DA9F67}" type="datetimeFigureOut">
              <a:rPr lang="cs-CZ" smtClean="0"/>
              <a:t>15.01.2021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180175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B3A5FE4-D802-4032-AE72-10CF77DA9F67}" type="datetimeFigureOut">
              <a:rPr lang="cs-CZ" smtClean="0"/>
              <a:t>15.01.2021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236373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3A5FE4-D802-4032-AE72-10CF77DA9F67}" type="datetimeFigureOut">
              <a:rPr lang="cs-CZ" smtClean="0"/>
              <a:t>15.01.2021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285854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B3A5FE4-D802-4032-AE72-10CF77DA9F67}" type="datetimeFigureOut">
              <a:rPr lang="cs-CZ" smtClean="0"/>
              <a:t>15.01.2021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352435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B3A5FE4-D802-4032-AE72-10CF77DA9F67}" type="datetimeFigureOut">
              <a:rPr lang="cs-CZ" smtClean="0"/>
              <a:t>15.01.2021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36B7ED7-FB3B-4FCA-89DB-FADBE41354E1}" type="slidenum">
              <a:rPr lang="cs-CZ" smtClean="0"/>
              <a:t>‹#›</a:t>
            </a:fld>
            <a:endParaRPr lang="cs-CZ"/>
          </a:p>
        </p:txBody>
      </p:sp>
    </p:spTree>
    <p:extLst>
      <p:ext uri="{BB962C8B-B14F-4D97-AF65-F5344CB8AC3E}">
        <p14:creationId xmlns:p14="http://schemas.microsoft.com/office/powerpoint/2010/main" val="92440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5FE4-D802-4032-AE72-10CF77DA9F67}" type="datetimeFigureOut">
              <a:rPr lang="cs-CZ" smtClean="0"/>
              <a:t>15.01.2021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B7ED7-FB3B-4FCA-89DB-FADBE41354E1}" type="slidenum">
              <a:rPr lang="cs-CZ" smtClean="0"/>
              <a:t>‹#›</a:t>
            </a:fld>
            <a:endParaRPr lang="cs-CZ"/>
          </a:p>
        </p:txBody>
      </p:sp>
    </p:spTree>
    <p:extLst>
      <p:ext uri="{BB962C8B-B14F-4D97-AF65-F5344CB8AC3E}">
        <p14:creationId xmlns:p14="http://schemas.microsoft.com/office/powerpoint/2010/main" val="75281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url?sa=i&amp;url=https://vybaveniprouklid.cz/odpadkovy-kos-na-trideny-odpad-28-l---zluty-p/12130&amp;psig=AOvVaw1Q1FTa1tt0obdw-CoYAEDd&amp;ust=1610533935276000&amp;source=images&amp;cd=vfe&amp;ved=0CAIQjRxqFwoTCKDbn9GYlu4CFQAAAAAdAAAAABAD" TargetMode="External"/><Relationship Id="rId3" Type="http://schemas.openxmlformats.org/officeDocument/2006/relationships/hyperlink" Target="https://www.email.cz/download/k/JZ0b-7YLR-tOC82VJw0onPvpzTk-MKGkRnoUWEIZzjbNGuZf856QyLjvgnHEe4794Qeaie8/popelniceee.jpg" TargetMode="External"/><Relationship Id="rId7" Type="http://schemas.openxmlformats.org/officeDocument/2006/relationships/hyperlink" Target="https://www.google.com/url?sa=i&amp;url=https://www.happyend.cz/blog/trideni-odpadu-a-recyklace-jak-si-vedeme&amp;psig=AOvVaw3yWIKkWmSBiPt_u4D5kopf&amp;ust=1610533714133000&amp;source=images&amp;cd=vfe&amp;ved=0CAIQjRxqFwoTCPinvOSXlu4CFQAAAAAdAAAAABAD" TargetMode="External"/><Relationship Id="rId2" Type="http://schemas.openxmlformats.org/officeDocument/2006/relationships/hyperlink" Target="https://www.email.cz/download/k/Ss_qfuUoCLYTse0epo3LoVwkrrxLCzgmcl1etf82Uc0B4-7czFvwFh-yofSrvi0ABsq5DPA/popelnice.jpg" TargetMode="External"/><Relationship Id="rId1" Type="http://schemas.openxmlformats.org/officeDocument/2006/relationships/slideLayout" Target="../slideLayouts/slideLayout2.xml"/><Relationship Id="rId6" Type="http://schemas.openxmlformats.org/officeDocument/2006/relationships/hyperlink" Target="https://www.econea.cz/blog/recyklace-obav-zbavena-jak-na-ni-doma-jednoduse-a-tvorive/" TargetMode="External"/><Relationship Id="rId11" Type="http://schemas.openxmlformats.org/officeDocument/2006/relationships/hyperlink" Target="https://www.google.com/url?sa=i&amp;url=https://zahrada.bydleniprokazdeho.cz/zahradni-technika/vytvorte-si-kvalitni-kompost-s-pomoci-plastoveho-komposteru.php&amp;psig=AOvVaw32JWNCN4SCvzT96PgaKD4W&amp;ust=1610534245991000&amp;source=images&amp;cd=vfe&amp;ved=0CAIQjRxqFwoTCOCIwOGZlu4CFQAAAAAdAAAAABAD" TargetMode="External"/><Relationship Id="rId5" Type="http://schemas.openxmlformats.org/officeDocument/2006/relationships/hyperlink" Target="https://www.google.com/search?q=recycling+at+home&amp;client=firefox-b-d&amp;sxsrf=ALeKk03Qj9KW944Fz7Qfvt-xDYY51jdVYg:1610471969939&amp;source=lnms&amp;tbm=isch&amp;sa=X&amp;ved=2ahUKEwin9cDN85buAhXgwAIHHVsiAiYQ_AUoAXoECAoQAw&amp;biw=1696&amp;bih=798#imgrc=jaiIlA0ExHHNSM" TargetMode="External"/><Relationship Id="rId10" Type="http://schemas.openxmlformats.org/officeDocument/2006/relationships/hyperlink" Target="https://www.google.com/url?sa=i&amp;url=https://www.buildex.cz/jak-vybrat-spravny-komposter&amp;psig=AOvVaw3fh0LHbSFKdCpevyX6Asdh&amp;ust=1610534061439000&amp;source=images&amp;cd=vfe&amp;ved=0CAIQjRxqFwoTCMiQuZCZlu4CFQAAAAAdAAAAABAD" TargetMode="External"/><Relationship Id="rId4" Type="http://schemas.openxmlformats.org/officeDocument/2006/relationships/hyperlink" Target="https://www.email.cz/download/k/w2TqrRqJBHkq6kBTIVaaUu2bX8_X9CFRjAxQHmXv3JNsM-VL_WwCza4d8Ce6qfyz9zUIP-E/popelnicee.jpg" TargetMode="External"/><Relationship Id="rId9" Type="http://schemas.openxmlformats.org/officeDocument/2006/relationships/hyperlink" Target="https://www.google.com/url?sa=i&amp;url=https%3A%2F%2Fvybaveniprouklid.cz%2Fodpadkovy-kos-na-trideny-odpad-45-l---modry-p%2F12121&amp;psig=AOvVaw1Q1FTa1tt0obdw-CoYAEDd&amp;ust=1610533935276000&amp;source=images&amp;cd=vfe&amp;ved=0CAIQjRxqFwoTCKDbn9GYlu4CFQAAAAAdAAAAABA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s://vybaveniprouklid.cz/odpadkovy-kos-na-trideny-odpad-45-l---modry-p/12121&amp;psig=AOvVaw1Q1FTa1tt0obdw-CoYAEDd&amp;ust=1610533935276000&amp;source=images&amp;cd=vfe&amp;ved=0CAIQjRxqFwoTCKDbn9GYlu4CFQAAAAAdAAAAABAP" TargetMode="External"/><Relationship Id="rId2" Type="http://schemas.openxmlformats.org/officeDocument/2006/relationships/hyperlink" Target="https://www.google.com/search?q=prazdne+domaci+cistici+prostredky&amp;tbm=isch&amp;ved=2ahUKEwizgrvo3pjuAhVUwIUKHe7qDI0Q2-cCegQIABAA&amp;oq=praz&amp;gs_lcp=CgNpbWcQARgAMgQIIxAnMgQIIxAnMgIIADICCAAyAggAMgIIADICCAAyAggAMgIIADICCAA6BwgjEOoCECc6BQgAELEDOggIABCxAxCDAToECAAQAzoECAAQQzoGCAAQChAYUP9pWJyfAWCFtQFoBHAAeAKAAWiIAbwMkgEEMjEuMZgBAKABAaoBC2d3cy13aXotaW1nsAEKwAEB&amp;sclient=img&amp;ei=xND-X7OQMNSAlwTu1bPoCA&amp;bih=798&amp;biw=1696&amp;client=firefox-b-d#imgrc=6z0Pxt5ZSA1zrM" TargetMode="External"/><Relationship Id="rId1" Type="http://schemas.openxmlformats.org/officeDocument/2006/relationships/slideLayout" Target="../slideLayouts/slideLayout2.xml"/><Relationship Id="rId5" Type="http://schemas.openxmlformats.org/officeDocument/2006/relationships/hyperlink" Target="https://www.google.com/url?sa=i&amp;url=https://zahrada.bydleniprokazdeho.cz/zahradni-technika/vytvorte-si-kvalitni-kompost-s-pomoci-plastoveho-komposteru.php&amp;psig=AOvVaw32JWNCN4SCvzT96PgaKD4W&amp;ust=1610534245991000&amp;source=images&amp;cd=vfe&amp;ved=0CAIQjRxqFwoTCOCIwOGZlu4CFQAAAAAdAAAAABAD" TargetMode="External"/><Relationship Id="rId4" Type="http://schemas.openxmlformats.org/officeDocument/2006/relationships/hyperlink" Target="https://www.google.com/url?sa=i&amp;url=https://www.buildex.cz/jak-vybrat-spravny-komposter&amp;psig=AOvVaw3fh0LHbSFKdCpevyX6Asdh&amp;ust=1610534061439000&amp;source=images&amp;cd=vfe&amp;ved=0CAIQjRxqFwoTCMiQuZCZlu4CFQAAAAAdAAAAAB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404664"/>
            <a:ext cx="7772400" cy="3195787"/>
          </a:xfrm>
        </p:spPr>
        <p:style>
          <a:lnRef idx="2">
            <a:schemeClr val="dk1"/>
          </a:lnRef>
          <a:fillRef idx="1">
            <a:schemeClr val="lt1"/>
          </a:fillRef>
          <a:effectRef idx="0">
            <a:schemeClr val="dk1"/>
          </a:effectRef>
          <a:fontRef idx="minor">
            <a:schemeClr val="dk1"/>
          </a:fontRef>
        </p:style>
        <p:txBody>
          <a:bodyPr/>
          <a:lstStyle/>
          <a:p>
            <a:r>
              <a:rPr lang="en-GB" dirty="0">
                <a:solidFill>
                  <a:srgbClr val="00B050"/>
                </a:solidFill>
              </a:rPr>
              <a:t>Recycling at home and at our school </a:t>
            </a:r>
          </a:p>
        </p:txBody>
      </p:sp>
      <p:sp>
        <p:nvSpPr>
          <p:cNvPr id="3" name="Podnadpis 2"/>
          <p:cNvSpPr>
            <a:spLocks noGrp="1"/>
          </p:cNvSpPr>
          <p:nvPr>
            <p:ph type="subTitle" idx="1"/>
          </p:nvPr>
        </p:nvSpPr>
        <p:spPr>
          <a:xfrm>
            <a:off x="10116616" y="3429000"/>
            <a:ext cx="1832248" cy="1752600"/>
          </a:xfrm>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4000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02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cs-CZ" dirty="0">
                <a:solidFill>
                  <a:schemeClr val="accent5">
                    <a:lumMod val="50000"/>
                  </a:schemeClr>
                </a:solidFill>
              </a:rPr>
              <a:t>T</a:t>
            </a:r>
            <a:r>
              <a:rPr lang="en-US" dirty="0">
                <a:solidFill>
                  <a:schemeClr val="accent5">
                    <a:lumMod val="50000"/>
                  </a:schemeClr>
                </a:solidFill>
              </a:rPr>
              <a:t>he results of the recycling questionnaire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solidFill>
                  <a:schemeClr val="accent5">
                    <a:lumMod val="75000"/>
                  </a:schemeClr>
                </a:solidFill>
              </a:rPr>
              <a:t>Are </a:t>
            </a:r>
            <a:r>
              <a:rPr lang="en-US" dirty="0">
                <a:solidFill>
                  <a:schemeClr val="accent5">
                    <a:lumMod val="75000"/>
                  </a:schemeClr>
                </a:solidFill>
              </a:rPr>
              <a:t>you interested in</a:t>
            </a:r>
            <a:r>
              <a:rPr lang="cs-CZ" dirty="0">
                <a:solidFill>
                  <a:schemeClr val="accent5">
                    <a:lumMod val="75000"/>
                  </a:schemeClr>
                </a:solidFill>
              </a:rPr>
              <a:t> </a:t>
            </a:r>
            <a:r>
              <a:rPr lang="en-US" dirty="0">
                <a:solidFill>
                  <a:schemeClr val="accent5">
                    <a:lumMod val="75000"/>
                  </a:schemeClr>
                </a:solidFill>
              </a:rPr>
              <a:t>the </a:t>
            </a:r>
            <a:r>
              <a:rPr lang="en-US" dirty="0" err="1">
                <a:solidFill>
                  <a:schemeClr val="accent5">
                    <a:lumMod val="75000"/>
                  </a:schemeClr>
                </a:solidFill>
              </a:rPr>
              <a:t>enviromen</a:t>
            </a:r>
            <a:r>
              <a:rPr lang="cs-CZ" dirty="0">
                <a:solidFill>
                  <a:schemeClr val="accent5">
                    <a:lumMod val="75000"/>
                  </a:schemeClr>
                </a:solidFill>
              </a:rPr>
              <a:t>t ?</a:t>
            </a:r>
          </a:p>
          <a:p>
            <a:r>
              <a:rPr lang="cs-CZ" dirty="0"/>
              <a:t> </a:t>
            </a:r>
            <a:r>
              <a:rPr lang="cs-CZ" dirty="0" err="1"/>
              <a:t>Yes</a:t>
            </a:r>
            <a:r>
              <a:rPr lang="cs-CZ" dirty="0"/>
              <a:t> 93,3 % </a:t>
            </a:r>
          </a:p>
          <a:p>
            <a:r>
              <a:rPr lang="cs-CZ" dirty="0"/>
              <a:t> M</a:t>
            </a:r>
            <a:r>
              <a:rPr lang="en-US" dirty="0" err="1"/>
              <a:t>ost</a:t>
            </a:r>
            <a:r>
              <a:rPr lang="en-US" dirty="0"/>
              <a:t> people are interested in the environment</a:t>
            </a:r>
            <a:r>
              <a:rPr lang="cs-CZ" dirty="0"/>
              <a:t>.</a:t>
            </a:r>
          </a:p>
          <a:p>
            <a:r>
              <a:rPr lang="cs-CZ" dirty="0"/>
              <a:t>B</a:t>
            </a:r>
            <a:r>
              <a:rPr lang="en-US" dirty="0" err="1"/>
              <a:t>ut</a:t>
            </a:r>
            <a:r>
              <a:rPr lang="en-US" dirty="0"/>
              <a:t> there are also a few people who are not interested in the environment</a:t>
            </a:r>
            <a:r>
              <a:rPr lang="cs-CZ" dirty="0"/>
              <a:t>.</a:t>
            </a:r>
          </a:p>
          <a:p>
            <a:r>
              <a:rPr lang="cs-CZ" dirty="0" err="1">
                <a:solidFill>
                  <a:schemeClr val="accent5">
                    <a:lumMod val="75000"/>
                  </a:schemeClr>
                </a:solidFill>
              </a:rPr>
              <a:t>Is</a:t>
            </a:r>
            <a:r>
              <a:rPr lang="cs-CZ" dirty="0">
                <a:solidFill>
                  <a:schemeClr val="accent5">
                    <a:lumMod val="75000"/>
                  </a:schemeClr>
                </a:solidFill>
              </a:rPr>
              <a:t> </a:t>
            </a:r>
            <a:r>
              <a:rPr lang="cs-CZ" dirty="0" err="1">
                <a:solidFill>
                  <a:schemeClr val="accent5">
                    <a:lumMod val="75000"/>
                  </a:schemeClr>
                </a:solidFill>
              </a:rPr>
              <a:t>there</a:t>
            </a:r>
            <a:r>
              <a:rPr lang="cs-CZ" dirty="0">
                <a:solidFill>
                  <a:schemeClr val="accent5">
                    <a:lumMod val="75000"/>
                  </a:schemeClr>
                </a:solidFill>
              </a:rPr>
              <a:t> a recycling </a:t>
            </a:r>
            <a:r>
              <a:rPr lang="cs-CZ" dirty="0" err="1">
                <a:solidFill>
                  <a:schemeClr val="accent5">
                    <a:lumMod val="75000"/>
                  </a:schemeClr>
                </a:solidFill>
              </a:rPr>
              <a:t>system</a:t>
            </a:r>
            <a:r>
              <a:rPr lang="cs-CZ" dirty="0">
                <a:solidFill>
                  <a:schemeClr val="accent5">
                    <a:lumMod val="75000"/>
                  </a:schemeClr>
                </a:solidFill>
              </a:rPr>
              <a:t> in </a:t>
            </a:r>
            <a:r>
              <a:rPr lang="cs-CZ" dirty="0" err="1">
                <a:solidFill>
                  <a:schemeClr val="accent5">
                    <a:lumMod val="75000"/>
                  </a:schemeClr>
                </a:solidFill>
              </a:rPr>
              <a:t>the</a:t>
            </a:r>
            <a:r>
              <a:rPr lang="cs-CZ" dirty="0">
                <a:solidFill>
                  <a:schemeClr val="accent5">
                    <a:lumMod val="75000"/>
                  </a:schemeClr>
                </a:solidFill>
              </a:rPr>
              <a:t> place </a:t>
            </a:r>
            <a:r>
              <a:rPr lang="cs-CZ" dirty="0" err="1">
                <a:solidFill>
                  <a:schemeClr val="accent5">
                    <a:lumMod val="75000"/>
                  </a:schemeClr>
                </a:solidFill>
              </a:rPr>
              <a:t>where</a:t>
            </a:r>
            <a:r>
              <a:rPr lang="cs-CZ" dirty="0">
                <a:solidFill>
                  <a:schemeClr val="accent5">
                    <a:lumMod val="75000"/>
                  </a:schemeClr>
                </a:solidFill>
              </a:rPr>
              <a:t> </a:t>
            </a:r>
            <a:r>
              <a:rPr lang="cs-CZ" dirty="0" err="1">
                <a:solidFill>
                  <a:schemeClr val="accent5">
                    <a:lumMod val="75000"/>
                  </a:schemeClr>
                </a:solidFill>
              </a:rPr>
              <a:t>you</a:t>
            </a:r>
            <a:r>
              <a:rPr lang="cs-CZ" dirty="0">
                <a:solidFill>
                  <a:schemeClr val="accent5">
                    <a:lumMod val="75000"/>
                  </a:schemeClr>
                </a:solidFill>
              </a:rPr>
              <a:t> live ?</a:t>
            </a:r>
          </a:p>
          <a:p>
            <a:r>
              <a:rPr lang="cs-CZ" dirty="0" err="1"/>
              <a:t>Yes</a:t>
            </a:r>
            <a:r>
              <a:rPr lang="cs-CZ" dirty="0"/>
              <a:t>  86,7 % </a:t>
            </a:r>
          </a:p>
          <a:p>
            <a:r>
              <a:rPr lang="cs-CZ" dirty="0"/>
              <a:t>Not </a:t>
            </a:r>
            <a:r>
              <a:rPr lang="cs-CZ" dirty="0" err="1"/>
              <a:t>sure</a:t>
            </a:r>
            <a:r>
              <a:rPr lang="cs-CZ" dirty="0"/>
              <a:t> 10 % </a:t>
            </a:r>
          </a:p>
          <a:p>
            <a:r>
              <a:rPr lang="en-US" dirty="0"/>
              <a:t>In most places we can find recycling places but in some we are not sure if they are located here</a:t>
            </a:r>
            <a:r>
              <a:rPr lang="cs-CZ" dirty="0"/>
              <a:t>.</a:t>
            </a:r>
          </a:p>
          <a:p>
            <a:endParaRPr lang="cs-CZ" dirty="0"/>
          </a:p>
        </p:txBody>
      </p:sp>
    </p:spTree>
    <p:extLst>
      <p:ext uri="{BB962C8B-B14F-4D97-AF65-F5344CB8AC3E}">
        <p14:creationId xmlns:p14="http://schemas.microsoft.com/office/powerpoint/2010/main" val="410983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cs-CZ" dirty="0" err="1">
                <a:solidFill>
                  <a:schemeClr val="accent5">
                    <a:lumMod val="75000"/>
                  </a:schemeClr>
                </a:solidFill>
              </a:rPr>
              <a:t>How</a:t>
            </a:r>
            <a:r>
              <a:rPr lang="cs-CZ" dirty="0">
                <a:solidFill>
                  <a:schemeClr val="accent5">
                    <a:lumMod val="75000"/>
                  </a:schemeClr>
                </a:solidFill>
              </a:rPr>
              <a:t> much do </a:t>
            </a:r>
            <a:r>
              <a:rPr lang="cs-CZ" dirty="0" err="1">
                <a:solidFill>
                  <a:schemeClr val="accent5">
                    <a:lumMod val="75000"/>
                  </a:schemeClr>
                </a:solidFill>
              </a:rPr>
              <a:t>you</a:t>
            </a:r>
            <a:r>
              <a:rPr lang="cs-CZ" dirty="0">
                <a:solidFill>
                  <a:schemeClr val="accent5">
                    <a:lumMod val="75000"/>
                  </a:schemeClr>
                </a:solidFill>
              </a:rPr>
              <a:t> </a:t>
            </a:r>
            <a:r>
              <a:rPr lang="cs-CZ" dirty="0" err="1">
                <a:solidFill>
                  <a:schemeClr val="accent5">
                    <a:lumMod val="75000"/>
                  </a:schemeClr>
                </a:solidFill>
              </a:rPr>
              <a:t>know</a:t>
            </a:r>
            <a:r>
              <a:rPr lang="cs-CZ" dirty="0">
                <a:solidFill>
                  <a:schemeClr val="accent5">
                    <a:lumMod val="75000"/>
                  </a:schemeClr>
                </a:solidFill>
              </a:rPr>
              <a:t> </a:t>
            </a:r>
            <a:r>
              <a:rPr lang="cs-CZ" dirty="0" err="1">
                <a:solidFill>
                  <a:schemeClr val="accent5">
                    <a:lumMod val="75000"/>
                  </a:schemeClr>
                </a:solidFill>
              </a:rPr>
              <a:t>about</a:t>
            </a:r>
            <a:r>
              <a:rPr lang="cs-CZ" dirty="0">
                <a:solidFill>
                  <a:schemeClr val="accent5">
                    <a:lumMod val="75000"/>
                  </a:schemeClr>
                </a:solidFill>
              </a:rPr>
              <a:t> recycling </a:t>
            </a:r>
            <a:r>
              <a:rPr lang="cs-CZ" dirty="0" err="1">
                <a:solidFill>
                  <a:schemeClr val="accent5">
                    <a:lumMod val="75000"/>
                  </a:schemeClr>
                </a:solidFill>
              </a:rPr>
              <a:t>waste</a:t>
            </a:r>
            <a:r>
              <a:rPr lang="cs-CZ" dirty="0">
                <a:solidFill>
                  <a:schemeClr val="accent5">
                    <a:lumMod val="75000"/>
                  </a:schemeClr>
                </a:solidFill>
              </a:rPr>
              <a:t>?</a:t>
            </a:r>
          </a:p>
          <a:p>
            <a:r>
              <a:rPr lang="cs-CZ" dirty="0"/>
              <a:t>60% a </a:t>
            </a:r>
            <a:r>
              <a:rPr lang="cs-CZ" dirty="0" err="1"/>
              <a:t>little</a:t>
            </a:r>
            <a:r>
              <a:rPr lang="cs-CZ" dirty="0"/>
              <a:t> </a:t>
            </a:r>
          </a:p>
          <a:p>
            <a:r>
              <a:rPr lang="cs-CZ" dirty="0"/>
              <a:t>36,7% a lot </a:t>
            </a:r>
          </a:p>
          <a:p>
            <a:r>
              <a:rPr lang="en-US" dirty="0"/>
              <a:t>A lot of people don't know much about the recycling system, but there are also those who know a lot about recycling</a:t>
            </a:r>
            <a:r>
              <a:rPr lang="cs-CZ" dirty="0"/>
              <a:t>.</a:t>
            </a:r>
          </a:p>
          <a:p>
            <a:endParaRPr lang="cs-CZ" dirty="0"/>
          </a:p>
          <a:p>
            <a:r>
              <a:rPr lang="cs-CZ" dirty="0" err="1">
                <a:solidFill>
                  <a:schemeClr val="accent5">
                    <a:lumMod val="75000"/>
                  </a:schemeClr>
                </a:solidFill>
              </a:rPr>
              <a:t>How</a:t>
            </a:r>
            <a:r>
              <a:rPr lang="cs-CZ" dirty="0">
                <a:solidFill>
                  <a:schemeClr val="accent5">
                    <a:lumMod val="75000"/>
                  </a:schemeClr>
                </a:solidFill>
              </a:rPr>
              <a:t> </a:t>
            </a:r>
            <a:r>
              <a:rPr lang="cs-CZ" dirty="0" err="1">
                <a:solidFill>
                  <a:schemeClr val="accent5">
                    <a:lumMod val="75000"/>
                  </a:schemeClr>
                </a:solidFill>
              </a:rPr>
              <a:t>often</a:t>
            </a:r>
            <a:r>
              <a:rPr lang="cs-CZ" dirty="0">
                <a:solidFill>
                  <a:schemeClr val="accent5">
                    <a:lumMod val="75000"/>
                  </a:schemeClr>
                </a:solidFill>
              </a:rPr>
              <a:t> do </a:t>
            </a:r>
            <a:r>
              <a:rPr lang="cs-CZ" dirty="0" err="1">
                <a:solidFill>
                  <a:schemeClr val="accent5">
                    <a:lumMod val="75000"/>
                  </a:schemeClr>
                </a:solidFill>
              </a:rPr>
              <a:t>you</a:t>
            </a:r>
            <a:r>
              <a:rPr lang="cs-CZ" dirty="0">
                <a:solidFill>
                  <a:schemeClr val="accent5">
                    <a:lumMod val="75000"/>
                  </a:schemeClr>
                </a:solidFill>
              </a:rPr>
              <a:t> </a:t>
            </a:r>
            <a:r>
              <a:rPr lang="cs-CZ" dirty="0" err="1">
                <a:solidFill>
                  <a:schemeClr val="accent5">
                    <a:lumMod val="75000"/>
                  </a:schemeClr>
                </a:solidFill>
              </a:rPr>
              <a:t>recycle</a:t>
            </a:r>
            <a:r>
              <a:rPr lang="cs-CZ" dirty="0">
                <a:solidFill>
                  <a:schemeClr val="accent5">
                    <a:lumMod val="75000"/>
                  </a:schemeClr>
                </a:solidFill>
              </a:rPr>
              <a:t>?</a:t>
            </a:r>
          </a:p>
          <a:p>
            <a:r>
              <a:rPr lang="cs-CZ" dirty="0"/>
              <a:t>66,7 </a:t>
            </a:r>
            <a:r>
              <a:rPr lang="cs-CZ" dirty="0" err="1"/>
              <a:t>every</a:t>
            </a:r>
            <a:r>
              <a:rPr lang="cs-CZ" dirty="0"/>
              <a:t> </a:t>
            </a:r>
            <a:r>
              <a:rPr lang="cs-CZ" dirty="0" err="1"/>
              <a:t>day</a:t>
            </a:r>
            <a:endParaRPr lang="cs-CZ" dirty="0"/>
          </a:p>
          <a:p>
            <a:r>
              <a:rPr lang="cs-CZ" dirty="0"/>
              <a:t>26,7 </a:t>
            </a:r>
            <a:r>
              <a:rPr lang="cs-CZ" dirty="0" err="1"/>
              <a:t>every</a:t>
            </a:r>
            <a:r>
              <a:rPr lang="cs-CZ" dirty="0"/>
              <a:t> </a:t>
            </a:r>
            <a:r>
              <a:rPr lang="cs-CZ" dirty="0" err="1"/>
              <a:t>week</a:t>
            </a:r>
            <a:r>
              <a:rPr lang="cs-CZ" dirty="0"/>
              <a:t> </a:t>
            </a:r>
          </a:p>
          <a:p>
            <a:r>
              <a:rPr lang="cs-CZ" dirty="0"/>
              <a:t>M</a:t>
            </a:r>
            <a:r>
              <a:rPr lang="en-US" dirty="0"/>
              <a:t>any people recycle every day or week which is good although there are some who recycle once a month or not at all but over time they will improve and improve</a:t>
            </a:r>
            <a:r>
              <a:rPr lang="cs-CZ" dirty="0"/>
              <a:t>.</a:t>
            </a:r>
          </a:p>
          <a:p>
            <a:endParaRPr lang="cs-CZ" dirty="0"/>
          </a:p>
        </p:txBody>
      </p:sp>
    </p:spTree>
    <p:extLst>
      <p:ext uri="{BB962C8B-B14F-4D97-AF65-F5344CB8AC3E}">
        <p14:creationId xmlns:p14="http://schemas.microsoft.com/office/powerpoint/2010/main" val="17154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err="1">
                <a:solidFill>
                  <a:schemeClr val="accent5">
                    <a:lumMod val="75000"/>
                  </a:schemeClr>
                </a:solidFill>
              </a:rPr>
              <a:t>Is</a:t>
            </a:r>
            <a:r>
              <a:rPr lang="cs-CZ" dirty="0">
                <a:solidFill>
                  <a:schemeClr val="accent5">
                    <a:lumMod val="75000"/>
                  </a:schemeClr>
                </a:solidFill>
              </a:rPr>
              <a:t> recycling </a:t>
            </a:r>
            <a:r>
              <a:rPr lang="cs-CZ" dirty="0" err="1">
                <a:solidFill>
                  <a:schemeClr val="accent5">
                    <a:lumMod val="75000"/>
                  </a:schemeClr>
                </a:solidFill>
              </a:rPr>
              <a:t>important</a:t>
            </a:r>
            <a:r>
              <a:rPr lang="cs-CZ" dirty="0">
                <a:solidFill>
                  <a:schemeClr val="accent5">
                    <a:lumMod val="75000"/>
                  </a:schemeClr>
                </a:solidFill>
              </a:rPr>
              <a:t> </a:t>
            </a:r>
            <a:r>
              <a:rPr lang="cs-CZ" dirty="0" err="1">
                <a:solidFill>
                  <a:schemeClr val="accent5">
                    <a:lumMod val="75000"/>
                  </a:schemeClr>
                </a:solidFill>
              </a:rPr>
              <a:t>for</a:t>
            </a:r>
            <a:r>
              <a:rPr lang="cs-CZ" dirty="0">
                <a:solidFill>
                  <a:schemeClr val="accent5">
                    <a:lumMod val="75000"/>
                  </a:schemeClr>
                </a:solidFill>
              </a:rPr>
              <a:t> </a:t>
            </a:r>
            <a:r>
              <a:rPr lang="cs-CZ" dirty="0" err="1">
                <a:solidFill>
                  <a:schemeClr val="accent5">
                    <a:lumMod val="75000"/>
                  </a:schemeClr>
                </a:solidFill>
              </a:rPr>
              <a:t>your</a:t>
            </a:r>
            <a:r>
              <a:rPr lang="cs-CZ" dirty="0">
                <a:solidFill>
                  <a:schemeClr val="accent5">
                    <a:lumMod val="75000"/>
                  </a:schemeClr>
                </a:solidFill>
              </a:rPr>
              <a:t> country ?</a:t>
            </a:r>
          </a:p>
          <a:p>
            <a:r>
              <a:rPr lang="cs-CZ" dirty="0"/>
              <a:t>66,7% </a:t>
            </a:r>
            <a:r>
              <a:rPr lang="cs-CZ" dirty="0" err="1"/>
              <a:t>yes</a:t>
            </a:r>
            <a:endParaRPr lang="cs-CZ" dirty="0"/>
          </a:p>
          <a:p>
            <a:r>
              <a:rPr lang="cs-CZ" dirty="0"/>
              <a:t>30%  To </a:t>
            </a:r>
            <a:r>
              <a:rPr lang="cs-CZ" dirty="0" err="1"/>
              <a:t>some</a:t>
            </a:r>
            <a:r>
              <a:rPr lang="cs-CZ" dirty="0"/>
              <a:t> </a:t>
            </a:r>
            <a:r>
              <a:rPr lang="cs-CZ" dirty="0" err="1"/>
              <a:t>extent</a:t>
            </a:r>
            <a:r>
              <a:rPr lang="cs-CZ" dirty="0"/>
              <a:t> </a:t>
            </a:r>
          </a:p>
          <a:p>
            <a:endParaRPr lang="cs-CZ" dirty="0"/>
          </a:p>
          <a:p>
            <a:r>
              <a:rPr lang="cs-CZ" dirty="0">
                <a:solidFill>
                  <a:schemeClr val="accent5">
                    <a:lumMod val="75000"/>
                  </a:schemeClr>
                </a:solidFill>
              </a:rPr>
              <a:t>Do </a:t>
            </a:r>
            <a:r>
              <a:rPr lang="en-US" dirty="0">
                <a:solidFill>
                  <a:schemeClr val="accent5">
                    <a:lumMod val="75000"/>
                  </a:schemeClr>
                </a:solidFill>
              </a:rPr>
              <a:t>you think the way you recycle is worth doing</a:t>
            </a:r>
            <a:r>
              <a:rPr lang="cs-CZ" dirty="0">
                <a:solidFill>
                  <a:schemeClr val="accent5">
                    <a:lumMod val="75000"/>
                  </a:schemeClr>
                </a:solidFill>
              </a:rPr>
              <a:t> ?</a:t>
            </a:r>
          </a:p>
          <a:p>
            <a:r>
              <a:rPr lang="cs-CZ" dirty="0"/>
              <a:t>80% </a:t>
            </a:r>
            <a:r>
              <a:rPr lang="cs-CZ" dirty="0" err="1"/>
              <a:t>yes</a:t>
            </a:r>
            <a:r>
              <a:rPr lang="cs-CZ" dirty="0"/>
              <a:t> </a:t>
            </a:r>
          </a:p>
          <a:p>
            <a:r>
              <a:rPr lang="cs-CZ" dirty="0"/>
              <a:t>13,3 not </a:t>
            </a:r>
            <a:r>
              <a:rPr lang="cs-CZ" dirty="0" err="1"/>
              <a:t>sure</a:t>
            </a:r>
            <a:endParaRPr lang="cs-CZ" dirty="0"/>
          </a:p>
          <a:p>
            <a:r>
              <a:rPr lang="en-US" dirty="0"/>
              <a:t>Usually people think the way they recycle is worth it, but some are not sure </a:t>
            </a:r>
            <a:endParaRPr lang="cs-CZ" dirty="0"/>
          </a:p>
          <a:p>
            <a:endParaRPr lang="cs-CZ" dirty="0"/>
          </a:p>
        </p:txBody>
      </p:sp>
    </p:spTree>
    <p:extLst>
      <p:ext uri="{BB962C8B-B14F-4D97-AF65-F5344CB8AC3E}">
        <p14:creationId xmlns:p14="http://schemas.microsoft.com/office/powerpoint/2010/main" val="3494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cs-CZ" dirty="0" err="1"/>
              <a:t>Sources</a:t>
            </a:r>
            <a:r>
              <a:rPr lang="cs-CZ" dirty="0"/>
              <a:t> </a:t>
            </a:r>
          </a:p>
        </p:txBody>
      </p:sp>
      <p:sp>
        <p:nvSpPr>
          <p:cNvPr id="3" name="Zástupný symbol pro obsah 2"/>
          <p:cNvSpPr>
            <a:spLocks noGrp="1"/>
          </p:cNvSpPr>
          <p:nvPr>
            <p:ph idx="1"/>
          </p:nvPr>
        </p:nvSpPr>
        <p:spPr/>
        <p:txBody>
          <a:bodyPr>
            <a:normAutofit fontScale="32500" lnSpcReduction="20000"/>
          </a:bodyPr>
          <a:lstStyle/>
          <a:p>
            <a:r>
              <a:rPr lang="cs-CZ" dirty="0">
                <a:hlinkClick r:id="rId2"/>
              </a:rPr>
              <a:t>https://www.email.cz/download/k/Ss_qfuUoCLYTse0epo3LoVwkrrxLCzgmcl1etf82Uc0B4-7czFvwFh-yofSrvi0ABsq5DPA/popelnice.jpg</a:t>
            </a:r>
            <a:endParaRPr lang="cs-CZ" dirty="0"/>
          </a:p>
          <a:p>
            <a:r>
              <a:rPr lang="cs-CZ" dirty="0">
                <a:hlinkClick r:id="rId3"/>
              </a:rPr>
              <a:t>https://www.email.cz/download/k/JZ0b-7YLR-tOC82VJw0onPvpzTk-MKGkRnoUWEIZzjbNGuZf856QyLjvgnHEe4794Qeaie8/popelniceee.jpg</a:t>
            </a:r>
            <a:endParaRPr lang="cs-CZ" dirty="0"/>
          </a:p>
          <a:p>
            <a:r>
              <a:rPr lang="cs-CZ" dirty="0">
                <a:hlinkClick r:id="rId4"/>
              </a:rPr>
              <a:t>https://www.email.cz/download/k/w2TqrRqJBHkq6kBTIVaaUu2bX8_X9CFRjAxQHmXv3JNsM-VL_WwCza4d8Ce6qfyz9zUIP-E/popelnicee.jpg</a:t>
            </a:r>
            <a:endParaRPr lang="cs-CZ" dirty="0"/>
          </a:p>
          <a:p>
            <a:pPr marL="0" indent="0">
              <a:buNone/>
            </a:pPr>
            <a:br>
              <a:rPr lang="cs-CZ" dirty="0"/>
            </a:br>
            <a:r>
              <a:rPr lang="cs-CZ" dirty="0"/>
              <a:t> </a:t>
            </a:r>
          </a:p>
          <a:p>
            <a:r>
              <a:rPr lang="cs-CZ" dirty="0">
                <a:hlinkClick r:id="rId5"/>
              </a:rPr>
              <a:t>https://www.google.com/search?q=recycling+at+home&amp;client=firefox-b-d&amp;sxsrf=ALeKk03Qj9KW944Fz7Qfvt-xDYY51jdVYg:1610471969939&amp;source=lnms&amp;tbm=isch&amp;sa=X&amp;ved=2ahUKEwin9cDN85buAhXgwAIHHVsiAiYQ_AUoAXoECAoQAw&amp;biw=1696&amp;bih=798#imgrc=jaiIlA0ExHHNSM</a:t>
            </a:r>
            <a:r>
              <a:rPr lang="cs-CZ" dirty="0"/>
              <a:t>    </a:t>
            </a:r>
          </a:p>
          <a:p>
            <a:pPr marL="0" indent="0">
              <a:buNone/>
            </a:pPr>
            <a:endParaRPr lang="cs-CZ" dirty="0"/>
          </a:p>
          <a:p>
            <a:r>
              <a:rPr lang="cs-CZ" dirty="0">
                <a:hlinkClick r:id="rId6"/>
              </a:rPr>
              <a:t>https://www.econea.cz/blog/recyklace-obav-zbavena-jak-na-ni-doma-jednoduse-a-tvorive/</a:t>
            </a:r>
            <a:r>
              <a:rPr lang="cs-CZ" dirty="0"/>
              <a:t>    </a:t>
            </a:r>
          </a:p>
          <a:p>
            <a:pPr marL="0" indent="0">
              <a:buNone/>
            </a:pPr>
            <a:endParaRPr lang="cs-CZ" dirty="0"/>
          </a:p>
          <a:p>
            <a:r>
              <a:rPr lang="cs-CZ" u="sng" dirty="0">
                <a:hlinkClick r:id="rId7"/>
              </a:rPr>
              <a:t>https://www.google.com/url?sa=i&amp;url=https%3A%2F%2Fwww.happyend.cz%2Fblog%2Ftrideni-odpadu-a-recyklace-jak-si-vedeme&amp;psig=AOvVaw3yWIKkWmSBiPt_u4D5kopf&amp;ust=1610533714133000&amp;source=images&amp;cd=vfe&amp;ved=0CAIQjRxqFwoTCPinvOSXlu4CFQAAAAAdAAAAABAD</a:t>
            </a:r>
            <a:endParaRPr lang="cs-CZ" dirty="0"/>
          </a:p>
          <a:p>
            <a:pPr marL="0" indent="0">
              <a:buNone/>
            </a:pPr>
            <a:endParaRPr lang="cs-CZ" dirty="0"/>
          </a:p>
          <a:p>
            <a:r>
              <a:rPr lang="cs-CZ" u="sng" dirty="0">
                <a:hlinkClick r:id="rId8"/>
              </a:rPr>
              <a:t>https://www.google.com/url?sa=i&amp;url=https%3A%2F%2Fvybaveniprouklid.cz%2Fodpadkovy-kos-na-trideny-odpad-28-l---zluty-p%2F12130&amp;psig=AOvVaw1Q1FTa1tt0obdw-CoYAEDd&amp;ust=1610533935276000&amp;source=images&amp;cd=vfe&amp;ved=0CAIQjRxqFwoTCKDbn9GYlu4CFQAAAAAdAAAAABAD</a:t>
            </a:r>
            <a:endParaRPr lang="cs-CZ" dirty="0"/>
          </a:p>
          <a:p>
            <a:pPr marL="0" indent="0">
              <a:buNone/>
            </a:pPr>
            <a:endParaRPr lang="cs-CZ" dirty="0"/>
          </a:p>
          <a:p>
            <a:r>
              <a:rPr lang="cs-CZ" u="sng" dirty="0">
                <a:hlinkClick r:id="rId9"/>
              </a:rPr>
              <a:t>https://www.google.com/url?sa=i&amp;url=https%3A%2F%2Fvybaveniprouklid.cz%2Fodpadkovy-kos-na-trideny-odpad-45-l---modry-p%2F12121&amp;psig=AOvVaw1Q1FTa1tt0obdw-CoYAEDd&amp;ust=1610533935276000&amp;source=images&amp;cd=vfe&amp;ved=0CAIQjRxqFwoTCKDbn9GYlu4CFQAAAAAdAAAAABAP</a:t>
            </a:r>
            <a:endParaRPr lang="cs-CZ" dirty="0"/>
          </a:p>
          <a:p>
            <a:pPr marL="0" indent="0">
              <a:buNone/>
            </a:pPr>
            <a:r>
              <a:rPr lang="cs-CZ" dirty="0"/>
              <a:t> </a:t>
            </a:r>
          </a:p>
          <a:p>
            <a:r>
              <a:rPr lang="cs-CZ" u="sng" dirty="0">
                <a:hlinkClick r:id="rId10"/>
              </a:rPr>
              <a:t>https://www.google.com/url?sa=i&amp;url=https%3A%2F%2Fwww.buildex.cz%2Fjak-vybrat-spravny-komposter&amp;psig=AOvVaw3fh0LHbSFKdCpevyX6Asdh&amp;ust=1610534061439000&amp;source=images&amp;cd=vfe&amp;ved=0CAIQjRxqFwoTCMiQuZCZlu4CFQAAAAAdAAAAABAD</a:t>
            </a:r>
            <a:endParaRPr lang="cs-CZ" dirty="0"/>
          </a:p>
          <a:p>
            <a:pPr marL="0" indent="0">
              <a:buNone/>
            </a:pPr>
            <a:r>
              <a:rPr lang="cs-CZ" dirty="0"/>
              <a:t> </a:t>
            </a:r>
          </a:p>
          <a:p>
            <a:r>
              <a:rPr lang="cs-CZ" u="sng" dirty="0">
                <a:hlinkClick r:id="rId11"/>
              </a:rPr>
              <a:t>https://www.google.com/url?sa=i&amp;url=https%3A%2F%2Fzahrada.bydleniprokazdeho.cz%2Fzahradni-technika%2Fvytvorte-si-kvalitni-kompost-s-pomoci-plastoveho-komposteru.php&amp;psig=AOvVaw32JWNCN4SCvzT96PgaKD4W&amp;ust=1610534245991000&amp;source=images&amp;cd=vfe&amp;ved=0CAIQjRxqFwoTCOCIwOGZlu4CFQAAAAAdAAAAABAD</a:t>
            </a:r>
            <a:endParaRPr lang="cs-CZ" dirty="0"/>
          </a:p>
          <a:p>
            <a:r>
              <a:rPr lang="cs-CZ" dirty="0"/>
              <a:t> </a:t>
            </a:r>
          </a:p>
          <a:p>
            <a:endParaRPr lang="cs-CZ" dirty="0"/>
          </a:p>
        </p:txBody>
      </p:sp>
    </p:spTree>
    <p:extLst>
      <p:ext uri="{BB962C8B-B14F-4D97-AF65-F5344CB8AC3E}">
        <p14:creationId xmlns:p14="http://schemas.microsoft.com/office/powerpoint/2010/main" val="355166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32500" lnSpcReduction="20000"/>
          </a:bodyPr>
          <a:lstStyle/>
          <a:p>
            <a:pPr marL="0" indent="0">
              <a:buNone/>
            </a:pPr>
            <a:endParaRPr lang="cs-CZ" dirty="0"/>
          </a:p>
          <a:p>
            <a:r>
              <a:rPr lang="cs-CZ" dirty="0"/>
              <a:t> </a:t>
            </a:r>
          </a:p>
          <a:p>
            <a:r>
              <a:rPr lang="cs-CZ" dirty="0">
                <a:hlinkClick r:id="rId2"/>
              </a:rPr>
              <a:t>https://www.google.com/search?q=prazdne+domaci+cistici+prostredky&amp;tbm=isch&amp;ved=2ahUKEwizgrvo3pjuAhVUwIUKHe7qDI0Q2-cCegQIABAA&amp;oq=praz&amp;gs_lcp=CgNpbWcQARgAMgQIIxAnMgQIIxAnMgIIADICCAAyAggAMgIIADICCAAyAggAMgIIADICCAA6BwgjEOoCECc6BQgAELEDOggIABCxAxCDAToECAAQAzoECAAQQzoGCAAQChAYUP9pWJyfAWCFtQFoBHAAeAKAAWiIAbwMkgEEMjEuMZgBAKABAaoBC2d3cy13aXotaW1nsAEKwAEB&amp;sclient=img&amp;ei=xND-X7OQMNSAlwTu1bPoCA&amp;bih=798&amp;biw=1696&amp;client=firefox-b-d#imgrc=6z0Pxt5ZSA1zrM</a:t>
            </a:r>
            <a:endParaRPr lang="cs-CZ" dirty="0"/>
          </a:p>
          <a:p>
            <a:r>
              <a:rPr lang="cs-CZ" u="sng" dirty="0">
                <a:hlinkClick r:id="rId3"/>
              </a:rPr>
              <a:t>https://www.google.com/url?sa=i&amp;url=https%3A%2F%2Fvybaveniprouklid.cz%2Fodpadkovy-kos-na-trideny-odpad-45-l---modry-p%2F12121&amp;psig=AOvVaw1Q1FTa1tt0obdw-CoYAEDd&amp;ust=1610533935276000&amp;source=images&amp;cd=vfe&amp;ved=0CAIQjRxqFwoTCKDbn9GYlu4CFQAAAAAdAAAAABAP</a:t>
            </a:r>
            <a:endParaRPr lang="cs-CZ" dirty="0"/>
          </a:p>
          <a:p>
            <a:pPr marL="0" indent="0">
              <a:buNone/>
            </a:pPr>
            <a:r>
              <a:rPr lang="cs-CZ" dirty="0"/>
              <a:t> </a:t>
            </a:r>
          </a:p>
          <a:p>
            <a:r>
              <a:rPr lang="cs-CZ" u="sng" dirty="0">
                <a:hlinkClick r:id="rId4"/>
              </a:rPr>
              <a:t>https://www.google.com/url?sa=i&amp;url=https%3A%2F%2Fwww.buildex.cz%2Fjak-vybrat-spravny-komposter&amp;psig=AOvVaw3fh0LHbSFKdCpevyX6Asdh&amp;ust=1610534061439000&amp;source=images&amp;cd=vfe&amp;ved=0CAIQjRxqFwoTCMiQuZCZlu4CFQAAAAAdAAAAABAD</a:t>
            </a:r>
            <a:endParaRPr lang="cs-CZ" dirty="0"/>
          </a:p>
          <a:p>
            <a:pPr marL="0" indent="0">
              <a:buNone/>
            </a:pPr>
            <a:r>
              <a:rPr lang="cs-CZ" dirty="0"/>
              <a:t> </a:t>
            </a:r>
          </a:p>
          <a:p>
            <a:r>
              <a:rPr lang="cs-CZ" u="sng" dirty="0">
                <a:hlinkClick r:id="rId5"/>
              </a:rPr>
              <a:t>https://www.google.com/url?sa=i&amp;url=https%3A%2F%2Fzahrada.bydleniprokazdeho.cz%2Fzahradni-technika%2Fvytvorte-si-kvalitni-kompost-s-pomoci-plastoveho-komposteru.php&amp;psig=AOvVaw32JWNCN4SCvzT96PgaKD4W&amp;ust=1610534245991000&amp;source=images&amp;cd=vfe&amp;ved=0CAIQjRxqFwoTCOCIwOGZlu4CFQAAAAAdAAAAABAD</a:t>
            </a:r>
            <a:endParaRPr lang="cs-CZ" dirty="0"/>
          </a:p>
          <a:p>
            <a:r>
              <a:rPr lang="cs-CZ" dirty="0"/>
              <a:t> </a:t>
            </a:r>
          </a:p>
          <a:p>
            <a:r>
              <a:rPr lang="cs-CZ" dirty="0"/>
              <a:t>https://www.google.com/url?sa=i&amp;url=http%3A%2F%2Fwww.vybaveni-firem.cz%2Fplastovy-odpadkovy-kos-label-objem-70-l-bily-p1651812&amp;psig=AOvVaw1jYlQDyGGCti5rvDqcOMFa&amp;ust=1610627189314000&amp;source=images&amp;cd=vfe&amp;ved=0CAIQjRxqFwoTCKiY2IL0mO4CFQAAAAAdAAAAABAP</a:t>
            </a:r>
          </a:p>
        </p:txBody>
      </p:sp>
    </p:spTree>
    <p:extLst>
      <p:ext uri="{BB962C8B-B14F-4D97-AF65-F5344CB8AC3E}">
        <p14:creationId xmlns:p14="http://schemas.microsoft.com/office/powerpoint/2010/main" val="284894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style>
          <a:lnRef idx="2">
            <a:schemeClr val="dk1"/>
          </a:lnRef>
          <a:fillRef idx="1">
            <a:schemeClr val="lt1"/>
          </a:fillRef>
          <a:effectRef idx="0">
            <a:schemeClr val="dk1"/>
          </a:effectRef>
          <a:fontRef idx="minor">
            <a:schemeClr val="dk1"/>
          </a:fontRef>
        </p:style>
        <p:txBody>
          <a:bodyPr/>
          <a:lstStyle/>
          <a:p>
            <a:r>
              <a:rPr lang="en-GB" noProof="1"/>
              <a:t>Types of bins </a:t>
            </a:r>
          </a:p>
        </p:txBody>
      </p:sp>
      <p:sp>
        <p:nvSpPr>
          <p:cNvPr id="3" name="Zástupný symbol pro obsah 2"/>
          <p:cNvSpPr>
            <a:spLocks noGrp="1"/>
          </p:cNvSpPr>
          <p:nvPr>
            <p:ph idx="1"/>
          </p:nvPr>
        </p:nvSpPr>
        <p:spPr/>
        <p:txBody>
          <a:bodyPr/>
          <a:lstStyle/>
          <a:p>
            <a:pPr marL="0" indent="0">
              <a:buNone/>
            </a:pPr>
            <a:r>
              <a:rPr lang="en-GB" sz="4400" dirty="0"/>
              <a:t>Plastic        Mixed waste        Paper </a:t>
            </a:r>
          </a:p>
          <a:p>
            <a:pPr marL="0" indent="0">
              <a:buNone/>
            </a:pPr>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31232"/>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752" y="3140968"/>
            <a:ext cx="2179704" cy="31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921060"/>
            <a:ext cx="2647719" cy="240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26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03518"/>
            <a:ext cx="8229600" cy="1143000"/>
          </a:xfrm>
        </p:spPr>
        <p:style>
          <a:lnRef idx="2">
            <a:schemeClr val="dk1"/>
          </a:lnRef>
          <a:fillRef idx="1">
            <a:schemeClr val="lt1"/>
          </a:fillRef>
          <a:effectRef idx="0">
            <a:schemeClr val="dk1"/>
          </a:effectRef>
          <a:fontRef idx="minor">
            <a:schemeClr val="dk1"/>
          </a:fontRef>
        </p:style>
        <p:txBody>
          <a:bodyPr/>
          <a:lstStyle/>
          <a:p>
            <a:r>
              <a:rPr lang="en-GB" dirty="0"/>
              <a:t>Recycling at school:</a:t>
            </a:r>
          </a:p>
        </p:txBody>
      </p:sp>
      <p:sp>
        <p:nvSpPr>
          <p:cNvPr id="3" name="Zástupný symbol pro obsah 2"/>
          <p:cNvSpPr>
            <a:spLocks noGrp="1"/>
          </p:cNvSpPr>
          <p:nvPr>
            <p:ph idx="1"/>
          </p:nvPr>
        </p:nvSpPr>
        <p:spPr/>
        <p:txBody>
          <a:bodyPr>
            <a:normAutofit/>
          </a:bodyPr>
          <a:lstStyle/>
          <a:p>
            <a:r>
              <a:rPr lang="cs-CZ" dirty="0"/>
              <a:t>Fotky ze školy!!!!!</a:t>
            </a:r>
            <a:endParaRPr lang="en-GB" dirty="0"/>
          </a:p>
        </p:txBody>
      </p:sp>
    </p:spTree>
    <p:extLst>
      <p:ext uri="{BB962C8B-B14F-4D97-AF65-F5344CB8AC3E}">
        <p14:creationId xmlns:p14="http://schemas.microsoft.com/office/powerpoint/2010/main" val="8446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How can we improve </a:t>
            </a:r>
            <a:r>
              <a:rPr lang="cs-CZ" dirty="0"/>
              <a:t>recycling </a:t>
            </a:r>
            <a:r>
              <a:rPr lang="cs-CZ" dirty="0" err="1"/>
              <a:t>at</a:t>
            </a:r>
            <a:r>
              <a:rPr lang="cs-CZ" dirty="0"/>
              <a:t> </a:t>
            </a:r>
            <a:r>
              <a:rPr lang="cs-CZ" dirty="0" err="1"/>
              <a:t>school</a:t>
            </a:r>
            <a:r>
              <a:rPr lang="en-GB" dirty="0"/>
              <a:t>?</a:t>
            </a:r>
          </a:p>
        </p:txBody>
      </p:sp>
      <p:sp>
        <p:nvSpPr>
          <p:cNvPr id="3" name="Zástupný symbol pro obsah 2"/>
          <p:cNvSpPr>
            <a:spLocks noGrp="1"/>
          </p:cNvSpPr>
          <p:nvPr>
            <p:ph idx="1"/>
          </p:nvPr>
        </p:nvSpPr>
        <p:spPr/>
        <p:txBody>
          <a:bodyPr>
            <a:normAutofit lnSpcReduction="10000"/>
          </a:bodyPr>
          <a:lstStyle/>
          <a:p>
            <a:pPr marL="0" indent="0">
              <a:buNone/>
            </a:pPr>
            <a:endParaRPr lang="cs-CZ" dirty="0"/>
          </a:p>
          <a:p>
            <a:r>
              <a:rPr lang="en-GB" dirty="0"/>
              <a:t>more competitions</a:t>
            </a:r>
          </a:p>
          <a:p>
            <a:endParaRPr lang="cs-CZ" dirty="0"/>
          </a:p>
          <a:p>
            <a:r>
              <a:rPr lang="en-US" dirty="0"/>
              <a:t>students </a:t>
            </a:r>
            <a:r>
              <a:rPr lang="en-GB" dirty="0"/>
              <a:t>must</a:t>
            </a:r>
            <a:r>
              <a:rPr lang="en-US" dirty="0"/>
              <a:t> be more interested</a:t>
            </a:r>
            <a:endParaRPr lang="cs-CZ" dirty="0"/>
          </a:p>
          <a:p>
            <a:endParaRPr lang="cs-CZ" dirty="0"/>
          </a:p>
          <a:p>
            <a:r>
              <a:rPr lang="en-GB" dirty="0"/>
              <a:t>more composters</a:t>
            </a:r>
          </a:p>
          <a:p>
            <a:endParaRPr lang="cs-CZ" dirty="0"/>
          </a:p>
          <a:p>
            <a:r>
              <a:rPr lang="en-GB" dirty="0"/>
              <a:t>don´t</a:t>
            </a:r>
            <a:r>
              <a:rPr lang="en-US" dirty="0"/>
              <a:t> use non-recyclable products</a:t>
            </a:r>
            <a:endParaRPr lang="cs-CZ" dirty="0"/>
          </a:p>
        </p:txBody>
      </p:sp>
    </p:spTree>
    <p:extLst>
      <p:ext uri="{BB962C8B-B14F-4D97-AF65-F5344CB8AC3E}">
        <p14:creationId xmlns:p14="http://schemas.microsoft.com/office/powerpoint/2010/main" val="35080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Composters </a:t>
            </a: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83096"/>
            <a:ext cx="33032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72816"/>
            <a:ext cx="504055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2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a:t>Recycling at home:</a:t>
            </a:r>
          </a:p>
        </p:txBody>
      </p:sp>
      <p:sp>
        <p:nvSpPr>
          <p:cNvPr id="3" name="Zástupný symbol pro obsah 2"/>
          <p:cNvSpPr>
            <a:spLocks noGrp="1"/>
          </p:cNvSpPr>
          <p:nvPr>
            <p:ph idx="1"/>
          </p:nvPr>
        </p:nvSpPr>
        <p:spPr>
          <a:xfrm>
            <a:off x="457200" y="1600200"/>
            <a:ext cx="8229600" cy="4781128"/>
          </a:xfrm>
        </p:spPr>
        <p:txBody>
          <a:bodyPr>
            <a:normAutofit fontScale="92500" lnSpcReduction="20000"/>
          </a:bodyPr>
          <a:lstStyle/>
          <a:p>
            <a:pPr lvl="0"/>
            <a:r>
              <a:rPr lang="en-GB" dirty="0"/>
              <a:t>A lot of things can be recycled at home, for example:</a:t>
            </a:r>
          </a:p>
          <a:p>
            <a:pPr lvl="1"/>
            <a:r>
              <a:rPr lang="en-GB" dirty="0"/>
              <a:t>plastics</a:t>
            </a:r>
          </a:p>
          <a:p>
            <a:pPr lvl="1"/>
            <a:r>
              <a:rPr lang="en-GB" dirty="0"/>
              <a:t>glass</a:t>
            </a:r>
          </a:p>
          <a:p>
            <a:pPr lvl="1"/>
            <a:r>
              <a:rPr lang="en-GB" dirty="0"/>
              <a:t>paper</a:t>
            </a:r>
          </a:p>
          <a:p>
            <a:pPr lvl="1"/>
            <a:r>
              <a:rPr lang="en-GB" dirty="0"/>
              <a:t>cardboard</a:t>
            </a:r>
          </a:p>
          <a:p>
            <a:pPr lvl="1"/>
            <a:r>
              <a:rPr lang="en-GB" dirty="0"/>
              <a:t>Electrical items</a:t>
            </a:r>
          </a:p>
          <a:p>
            <a:pPr lvl="0"/>
            <a:r>
              <a:rPr lang="en-GB" dirty="0"/>
              <a:t>It is also possible to sort municipal waste or mixed waste, into which everything is thrown together. But the only things that must not be thrown there is electrical items, old drugs, chemicals and fluorescent lamps </a:t>
            </a:r>
          </a:p>
          <a:p>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2395688" cy="17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0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548681"/>
            <a:ext cx="8229600" cy="4824536"/>
          </a:xfrm>
        </p:spPr>
        <p:txBody>
          <a:bodyPr>
            <a:normAutofit/>
          </a:bodyPr>
          <a:lstStyle/>
          <a:p>
            <a:pPr lvl="0"/>
            <a:r>
              <a:rPr lang="en-GB" dirty="0"/>
              <a:t>We have only one bin at home, into which we throw everything, such as paper, bio waste, packaging, sometimes even bottles. But, I want to start recycling more, for example by recycling plastics, paper and </a:t>
            </a:r>
            <a:r>
              <a:rPr lang="en-US" dirty="0"/>
              <a:t>bio waste</a:t>
            </a:r>
          </a:p>
          <a:p>
            <a:endParaRPr lang="cs-CZ" dirty="0"/>
          </a:p>
          <a:p>
            <a:pPr lvl="0"/>
            <a:r>
              <a:rPr lang="en-GB" dirty="0"/>
              <a:t>I know a lot of people who recycle at home but I also know those who don’t recycle just like me</a:t>
            </a:r>
          </a:p>
          <a:p>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887675"/>
            <a:ext cx="2779068" cy="182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a:t>How we can improve it?</a:t>
            </a:r>
          </a:p>
        </p:txBody>
      </p:sp>
      <p:sp>
        <p:nvSpPr>
          <p:cNvPr id="3" name="Zástupný symbol pro obsah 2"/>
          <p:cNvSpPr>
            <a:spLocks noGrp="1"/>
          </p:cNvSpPr>
          <p:nvPr>
            <p:ph idx="1"/>
          </p:nvPr>
        </p:nvSpPr>
        <p:spPr/>
        <p:txBody>
          <a:bodyPr>
            <a:normAutofit/>
          </a:bodyPr>
          <a:lstStyle/>
          <a:p>
            <a:r>
              <a:rPr lang="en-GB" dirty="0"/>
              <a:t>Buy more bins for paper, plastics, glass,…</a:t>
            </a:r>
          </a:p>
          <a:p>
            <a:r>
              <a:rPr lang="en-GB" dirty="0"/>
              <a:t> A lot of things can be recycled at home:</a:t>
            </a:r>
          </a:p>
          <a:p>
            <a:r>
              <a:rPr lang="en-GB" dirty="0"/>
              <a:t>Toys</a:t>
            </a:r>
          </a:p>
          <a:p>
            <a:r>
              <a:rPr lang="en-GB" dirty="0"/>
              <a:t>Clothes</a:t>
            </a:r>
          </a:p>
          <a:p>
            <a:r>
              <a:rPr lang="en-GB" dirty="0"/>
              <a:t>Electrical items - PC, TV</a:t>
            </a:r>
          </a:p>
          <a:p>
            <a:r>
              <a:rPr lang="en-GB" dirty="0"/>
              <a:t>Chemicals</a:t>
            </a:r>
          </a:p>
          <a:p>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63" y="4293096"/>
            <a:ext cx="403542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21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08720"/>
            <a:ext cx="8229600" cy="4525963"/>
          </a:xfrm>
        </p:spPr>
        <p:txBody>
          <a:bodyPr>
            <a:normAutofit/>
          </a:bodyPr>
          <a:lstStyle/>
          <a:p>
            <a:r>
              <a:rPr lang="en-GB" dirty="0"/>
              <a:t>We have one bin at home, but glass, paper and plastic we carry it to the main bins outdoors.</a:t>
            </a:r>
          </a:p>
          <a:p>
            <a:r>
              <a:rPr lang="en-GB" dirty="0"/>
              <a:t>I would like to recycled more at home.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573016"/>
            <a:ext cx="3025824" cy="30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84984"/>
            <a:ext cx="4320480" cy="34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54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10686</TotalTime>
  <Words>1118</Words>
  <Application>Microsoft Office PowerPoint</Application>
  <PresentationFormat>Předvádění na obrazovce (4:3)</PresentationFormat>
  <Paragraphs>90</Paragraphs>
  <Slides>14</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vt:i4>
      </vt:variant>
    </vt:vector>
  </HeadingPairs>
  <TitlesOfParts>
    <vt:vector size="17" baseType="lpstr">
      <vt:lpstr>Arial</vt:lpstr>
      <vt:lpstr>Calibri</vt:lpstr>
      <vt:lpstr>Motiv systému Office</vt:lpstr>
      <vt:lpstr>Recycling at home and at our school </vt:lpstr>
      <vt:lpstr>Types of bins </vt:lpstr>
      <vt:lpstr>Recycling at school:</vt:lpstr>
      <vt:lpstr>How can we improve recycling at school?</vt:lpstr>
      <vt:lpstr>Composters </vt:lpstr>
      <vt:lpstr>Recycling at home:</vt:lpstr>
      <vt:lpstr>Prezentace aplikace PowerPoint</vt:lpstr>
      <vt:lpstr>How we can improve it?</vt:lpstr>
      <vt:lpstr>Prezentace aplikace PowerPoint</vt:lpstr>
      <vt:lpstr>The results of the recycling questionnaire</vt:lpstr>
      <vt:lpstr>Prezentace aplikace PowerPoint</vt:lpstr>
      <vt:lpstr>Prezentace aplikace PowerPoint</vt:lpstr>
      <vt:lpstr>Sources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at home and at our school</dc:title>
  <dc:creator>Natálie Vaňková</dc:creator>
  <cp:lastModifiedBy>Přikrylová Romana</cp:lastModifiedBy>
  <cp:revision>26</cp:revision>
  <dcterms:created xsi:type="dcterms:W3CDTF">2020-11-24T17:10:02Z</dcterms:created>
  <dcterms:modified xsi:type="dcterms:W3CDTF">2021-01-15T19:58:45Z</dcterms:modified>
</cp:coreProperties>
</file>