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6"/>
  </p:notesMasterIdLst>
  <p:sldIdLst>
    <p:sldId id="256" r:id="rId2"/>
    <p:sldId id="262" r:id="rId3"/>
    <p:sldId id="263" r:id="rId4"/>
    <p:sldId id="257" r:id="rId5"/>
    <p:sldId id="258" r:id="rId6"/>
    <p:sldId id="259" r:id="rId7"/>
    <p:sldId id="266" r:id="rId8"/>
    <p:sldId id="267" r:id="rId9"/>
    <p:sldId id="261" r:id="rId10"/>
    <p:sldId id="264" r:id="rId11"/>
    <p:sldId id="265" r:id="rId12"/>
    <p:sldId id="270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étka" initials="M" lastIdx="44" clrIdx="0">
    <p:extLst>
      <p:ext uri="{19B8F6BF-5375-455C-9EA6-DF929625EA0E}">
        <p15:presenceInfo xmlns:p15="http://schemas.microsoft.com/office/powerpoint/2012/main" userId="Markétka" providerId="None"/>
      </p:ext>
    </p:extLst>
  </p:cmAuthor>
  <p:cmAuthor id="2" name="Přikrylová Romana" initials="PR" lastIdx="1" clrIdx="1">
    <p:extLst>
      <p:ext uri="{19B8F6BF-5375-455C-9EA6-DF929625EA0E}">
        <p15:presenceInfo xmlns:p15="http://schemas.microsoft.com/office/powerpoint/2012/main" userId="S-1-5-21-2122232654-3212778376-3149493695-21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E3BE58-5526-4511-AA2A-E356DA46D602}" v="382" dt="2020-11-25T10:18:57.2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228" autoAdjust="0"/>
    <p:restoredTop sz="77926" autoAdjust="0"/>
  </p:normalViewPr>
  <p:slideViewPr>
    <p:cSldViewPr snapToGrid="0">
      <p:cViewPr varScale="1">
        <p:scale>
          <a:sx n="53" d="100"/>
          <a:sy n="53" d="100"/>
        </p:scale>
        <p:origin x="15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8T12:30:56.682" idx="16">
    <p:pos x="10" y="10"/>
    <p:text>Hello everybody, we are a team from the Czech Republic and my name is..... and this is rest of our group:.........</p:text>
    <p:extLst mod="1">
      <p:ext uri="{C676402C-5697-4E1C-873F-D02D1690AC5C}">
        <p15:threadingInfo xmlns:p15="http://schemas.microsoft.com/office/powerpoint/2012/main" timeZoneBias="-60"/>
      </p:ext>
    </p:extLst>
  </p:cm>
  <p:cm authorId="1" dt="2021-01-08T12:32:48.944" idx="17">
    <p:pos x="10" y="146"/>
    <p:text>We would like to talk about our common topic ,,recycling". Let's get started!</p:text>
    <p:extLst>
      <p:ext uri="{C676402C-5697-4E1C-873F-D02D1690AC5C}">
        <p15:threadingInfo xmlns:p15="http://schemas.microsoft.com/office/powerpoint/2012/main" timeZoneBias="-60">
          <p15:parentCm authorId="1" idx="16"/>
        </p15:threadingInfo>
      </p:ext>
    </p:extLst>
  </p:cm>
  <p:cm authorId="2" dt="2021-01-13T07:36:08.681" idx="1">
    <p:pos x="146" y="14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8T12:58:35.846" idx="43">
    <p:pos x="10" y="10"/>
    <p:text>So, that is all, we wanted to talk about. Do you have any questions?</p:text>
    <p:extLst mod="1">
      <p:ext uri="{C676402C-5697-4E1C-873F-D02D1690AC5C}">
        <p15:threadingInfo xmlns:p15="http://schemas.microsoft.com/office/powerpoint/2012/main" timeZoneBias="-60"/>
      </p:ext>
    </p:extLst>
  </p:cm>
  <p:cm authorId="1" dt="2021-01-08T12:59:59.499" idx="44">
    <p:pos x="10" y="146"/>
    <p:text>Thanks for your attention!</p:text>
    <p:extLst>
      <p:ext uri="{C676402C-5697-4E1C-873F-D02D1690AC5C}">
        <p15:threadingInfo xmlns:p15="http://schemas.microsoft.com/office/powerpoint/2012/main" timeZoneBias="-60">
          <p15:parentCm authorId="1" idx="43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8T12:34:30.626" idx="18">
    <p:pos x="10" y="10"/>
    <p:text>Jill, what do you think about recycling in the Czech Republic?</p:text>
    <p:extLst>
      <p:ext uri="{C676402C-5697-4E1C-873F-D02D1690AC5C}">
        <p15:threadingInfo xmlns:p15="http://schemas.microsoft.com/office/powerpoint/2012/main" timeZoneBias="-60"/>
      </p:ext>
    </p:extLst>
  </p:cm>
  <p:cm authorId="1" dt="2021-01-08T12:35:53.051" idx="19">
    <p:pos x="10" y="146"/>
    <p:text>Do young/old people recycle?</p:text>
    <p:extLst mod="1">
      <p:ext uri="{C676402C-5697-4E1C-873F-D02D1690AC5C}">
        <p15:threadingInfo xmlns:p15="http://schemas.microsoft.com/office/powerpoint/2012/main" timeZoneBias="-60">
          <p15:parentCm authorId="1" idx="18"/>
        </p15:threadingInfo>
      </p:ext>
    </p:extLst>
  </p:cm>
  <p:cm authorId="1" dt="2021-01-08T12:36:09.692" idx="20">
    <p:pos x="10" y="282"/>
    <p:text>In general, people don't recyclre much?</p:text>
    <p:extLst>
      <p:ext uri="{C676402C-5697-4E1C-873F-D02D1690AC5C}">
        <p15:threadingInfo xmlns:p15="http://schemas.microsoft.com/office/powerpoint/2012/main" timeZoneBias="-60">
          <p15:parentCm authorId="1" idx="18"/>
        </p15:threadingInfo>
      </p:ext>
    </p:extLst>
  </p:cm>
  <p:cm authorId="1" dt="2021-01-08T12:37:27.966" idx="21">
    <p:pos x="10" y="418"/>
    <p:text>Is the environment important?</p:text>
    <p:extLst mod="1">
      <p:ext uri="{C676402C-5697-4E1C-873F-D02D1690AC5C}">
        <p15:threadingInfo xmlns:p15="http://schemas.microsoft.com/office/powerpoint/2012/main" timeZoneBias="-60">
          <p15:parentCm authorId="1" idx="18"/>
        </p15:threadingInfo>
      </p:ext>
    </p:extLst>
  </p:cm>
  <p:cm authorId="1" dt="2021-01-08T12:38:23.439" idx="22">
    <p:pos x="10" y="554"/>
    <p:text>THE BASIC MATERIALS THAT ARE USUALLY RECYCLING ARE THE FOLLOWING...do you agree?</p:text>
    <p:extLst>
      <p:ext uri="{C676402C-5697-4E1C-873F-D02D1690AC5C}">
        <p15:threadingInfo xmlns:p15="http://schemas.microsoft.com/office/powerpoint/2012/main" timeZoneBias="-60">
          <p15:parentCm authorId="1" idx="18"/>
        </p15:threadingInfo>
      </p:ext>
    </p:extLst>
  </p:cm>
  <p:cm authorId="1" dt="2021-01-08T12:38:53.557" idx="23">
    <p:pos x="10" y="690"/>
    <p:text>Yes..</p:text>
    <p:extLst>
      <p:ext uri="{C676402C-5697-4E1C-873F-D02D1690AC5C}">
        <p15:threadingInfo xmlns:p15="http://schemas.microsoft.com/office/powerpoint/2012/main" timeZoneBias="-60">
          <p15:parentCm authorId="1" idx="18"/>
        </p15:threadingInfo>
      </p:ext>
    </p:extLst>
  </p:cm>
  <p:cm authorId="1" dt="2021-01-08T12:39:02.886" idx="24">
    <p:pos x="10" y="826"/>
    <p:text>Peggy....?</p:text>
    <p:extLst>
      <p:ext uri="{C676402C-5697-4E1C-873F-D02D1690AC5C}">
        <p15:threadingInfo xmlns:p15="http://schemas.microsoft.com/office/powerpoint/2012/main" timeZoneBias="-60">
          <p15:parentCm authorId="1" idx="18"/>
        </p15:threadingInfo>
      </p:ext>
    </p:extLst>
  </p:cm>
  <p:cm authorId="1" dt="2021-01-08T12:40:20.200" idx="25">
    <p:pos x="10" y="962"/>
    <p:text>In my opinion young people recycle more than older people.</p:text>
    <p:extLst>
      <p:ext uri="{C676402C-5697-4E1C-873F-D02D1690AC5C}">
        <p15:threadingInfo xmlns:p15="http://schemas.microsoft.com/office/powerpoint/2012/main" timeZoneBias="-60">
          <p15:parentCm authorId="1" idx="18"/>
        </p15:threadingInfo>
      </p:ext>
    </p:extLst>
  </p:cm>
  <p:cm authorId="1" dt="2021-01-08T12:40:54.739" idx="26">
    <p:pos x="10" y="1098"/>
    <p:text>They care a lot more about the environment.</p:text>
    <p:extLst mod="1">
      <p:ext uri="{C676402C-5697-4E1C-873F-D02D1690AC5C}">
        <p15:threadingInfo xmlns:p15="http://schemas.microsoft.com/office/powerpoint/2012/main" timeZoneBias="-60">
          <p15:parentCm authorId="1" idx="18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8T12:41:34.824" idx="27">
    <p:pos x="10" y="10"/>
    <p:text>Do you know where the nearest recycling centre is? Is there one in your hometown?</p:text>
    <p:extLst mod="1"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8T12:43:07.297" idx="28">
    <p:pos x="10" y="10"/>
    <p:text>Silvi, can we play a game now? I will say an example of waste and you will tell me, which container you throw it into, OK?</p:text>
    <p:extLst>
      <p:ext uri="{C676402C-5697-4E1C-873F-D02D1690AC5C}">
        <p15:threadingInfo xmlns:p15="http://schemas.microsoft.com/office/powerpoint/2012/main" timeZoneBias="-60"/>
      </p:ext>
    </p:extLst>
  </p:cm>
  <p:cm authorId="1" dt="2021-01-08T12:45:33.993" idx="29">
    <p:pos x="10" y="146"/>
    <p:text>A cardboard box....blue-it is paper</p:text>
    <p:extLst>
      <p:ext uri="{C676402C-5697-4E1C-873F-D02D1690AC5C}">
        <p15:threadingInfo xmlns:p15="http://schemas.microsoft.com/office/powerpoint/2012/main" timeZoneBias="-60">
          <p15:parentCm authorId="1" idx="28"/>
        </p15:threadingInfo>
      </p:ext>
    </p:extLst>
  </p:cm>
  <p:cm authorId="1" dt="2021-01-08T12:46:11.283" idx="30">
    <p:pos x="10" y="282"/>
    <p:text>An iron pipe......grey-it is made of metal</p:text>
    <p:extLst>
      <p:ext uri="{C676402C-5697-4E1C-873F-D02D1690AC5C}">
        <p15:threadingInfo xmlns:p15="http://schemas.microsoft.com/office/powerpoint/2012/main" timeZoneBias="-60">
          <p15:parentCm authorId="1" idx="28"/>
        </p15:threadingInfo>
      </p:ext>
    </p:extLst>
  </p:cm>
  <p:cm authorId="1" dt="2021-01-08T12:46:49.308" idx="31">
    <p:pos x="10" y="418"/>
    <p:text>...........</p:text>
    <p:extLst>
      <p:ext uri="{C676402C-5697-4E1C-873F-D02D1690AC5C}">
        <p15:threadingInfo xmlns:p15="http://schemas.microsoft.com/office/powerpoint/2012/main" timeZoneBias="-60">
          <p15:parentCm authorId="1" idx="28"/>
        </p15:threadingInfo>
      </p:ext>
    </p:extLst>
  </p:cm>
  <p:cm authorId="1" dt="2021-01-08T12:46:51.387" idx="32">
    <p:pos x="146" y="146"/>
    <p:text>It is easy ,isn't it? Anzbody can recycle!</p:text>
    <p:extLst mod="1">
      <p:ext uri="{C676402C-5697-4E1C-873F-D02D1690AC5C}">
        <p15:threadingInfo xmlns:p15="http://schemas.microsoft.com/office/powerpoint/2012/main" timeZoneBias="-6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8T12:48:34.904" idx="34">
    <p:pos x="10" y="10"/>
    <p:text>Upcycling-that is something, I do not understand very much...can you explain it to me?</p:text>
    <p:extLst mod="1">
      <p:ext uri="{C676402C-5697-4E1C-873F-D02D1690AC5C}">
        <p15:threadingInfo xmlns:p15="http://schemas.microsoft.com/office/powerpoint/2012/main" timeZoneBias="-60"/>
      </p:ext>
    </p:extLst>
  </p:cm>
  <p:cm authorId="1" dt="2021-01-08T12:50:21.715" idx="35">
    <p:pos x="10" y="146"/>
    <p:text>Old materials are transformed into something new ones: e.g. there is a cupboard</p:text>
    <p:extLst>
      <p:ext uri="{C676402C-5697-4E1C-873F-D02D1690AC5C}">
        <p15:threadingInfo xmlns:p15="http://schemas.microsoft.com/office/powerpoint/2012/main" timeZoneBias="-60">
          <p15:parentCm authorId="1" idx="34"/>
        </p15:threadingInfo>
      </p:ext>
    </p:extLst>
  </p:cm>
  <p:cm authorId="1" dt="2021-01-08T12:51:55.795" idx="36">
    <p:pos x="10" y="282"/>
    <p:text>Package, that-if you let it in nature-will decompose. If there are some seeds addeed into the package inself, there will be new plans in the nature!</p:text>
    <p:extLst>
      <p:ext uri="{C676402C-5697-4E1C-873F-D02D1690AC5C}">
        <p15:threadingInfo xmlns:p15="http://schemas.microsoft.com/office/powerpoint/2012/main" timeZoneBias="-60">
          <p15:parentCm authorId="1" idx="34"/>
        </p15:threadingInfo>
      </p:ext>
    </p:extLst>
  </p:cm>
  <p:cm authorId="1" dt="2021-01-08T12:54:18.140" idx="37">
    <p:pos x="10" y="418"/>
    <p:text>Oh, interesting!</p:text>
    <p:extLst>
      <p:ext uri="{C676402C-5697-4E1C-873F-D02D1690AC5C}">
        <p15:threadingInfo xmlns:p15="http://schemas.microsoft.com/office/powerpoint/2012/main" timeZoneBias="-60">
          <p15:parentCm authorId="1" idx="34"/>
        </p15:threadingInfo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8T12:54:57.552" idx="40">
    <p:pos x="10" y="10"/>
    <p:text>And downcycling. Could you give me example too?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7T13:18:48.392" idx="1">
    <p:pos x="6972" y="820"/>
    <p:text>Now you can see three signs that represents recycling</p:text>
    <p:extLst mod="1">
      <p:ext uri="{C676402C-5697-4E1C-873F-D02D1690AC5C}">
        <p15:threadingInfo xmlns:p15="http://schemas.microsoft.com/office/powerpoint/2012/main" timeZoneBias="-60"/>
      </p:ext>
    </p:extLst>
  </p:cm>
  <p:cm authorId="1" dt="2021-01-07T13:21:11.599" idx="2">
    <p:pos x="6972" y="956"/>
    <p:text>The first one shows recycling in general.</p:text>
    <p:extLst mod="1">
      <p:ext uri="{C676402C-5697-4E1C-873F-D02D1690AC5C}">
        <p15:threadingInfo xmlns:p15="http://schemas.microsoft.com/office/powerpoint/2012/main" timeZoneBias="-60">
          <p15:parentCm authorId="1" idx="1"/>
        </p15:threadingInfo>
      </p:ext>
    </p:extLst>
  </p:cm>
  <p:cm authorId="1" dt="2021-01-08T12:56:43" idx="41">
    <p:pos x="6972" y="1092"/>
    <p:text>The second is the process of upcycling.</p:text>
    <p:extLst>
      <p:ext uri="{C676402C-5697-4E1C-873F-D02D1690AC5C}">
        <p15:threadingInfo xmlns:p15="http://schemas.microsoft.com/office/powerpoint/2012/main" timeZoneBias="-60">
          <p15:parentCm authorId="1" idx="1"/>
        </p15:threadingInfo>
      </p:ext>
    </p:extLst>
  </p:cm>
  <p:cm authorId="1" dt="2021-01-08T12:57:18.239" idx="42">
    <p:pos x="6972" y="1228"/>
    <p:text>And the last one is the most common-called downcycling.</p:text>
    <p:extLst>
      <p:ext uri="{C676402C-5697-4E1C-873F-D02D1690AC5C}">
        <p15:threadingInfo xmlns:p15="http://schemas.microsoft.com/office/powerpoint/2012/main" timeZoneBias="-60">
          <p15:parentCm authorId="1" idx="1"/>
        </p15:threadingInfo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7T13:23:33.318" idx="3">
    <p:pos x="10" y="10"/>
    <p:text>How often are containers emptidet?</p:text>
    <p:extLst>
      <p:ext uri="{C676402C-5697-4E1C-873F-D02D1690AC5C}">
        <p15:threadingInfo xmlns:p15="http://schemas.microsoft.com/office/powerpoint/2012/main" timeZoneBias="-60"/>
      </p:ext>
    </p:extLst>
  </p:cm>
  <p:cm authorId="1" dt="2021-01-07T13:25:52.962" idx="7">
    <p:pos x="10" y="146"/>
    <p:text>Twice a week</p:text>
    <p:extLst>
      <p:ext uri="{C676402C-5697-4E1C-873F-D02D1690AC5C}">
        <p15:threadingInfo xmlns:p15="http://schemas.microsoft.com/office/powerpoint/2012/main" timeZoneBias="-60">
          <p15:parentCm authorId="1" idx="3"/>
        </p15:threadingInfo>
      </p:ext>
    </p:extLst>
  </p:cm>
  <p:cm authorId="1" dt="2021-01-07T13:25:18.108" idx="5">
    <p:pos x="146" y="146"/>
    <p:text>Is it enough?</p:text>
    <p:extLst>
      <p:ext uri="{C676402C-5697-4E1C-873F-D02D1690AC5C}">
        <p15:threadingInfo xmlns:p15="http://schemas.microsoft.com/office/powerpoint/2012/main" timeZoneBias="-60"/>
      </p:ext>
    </p:extLst>
  </p:cm>
  <p:cm authorId="1" dt="2021-01-07T13:26:13.506" idx="8">
    <p:pos x="146" y="282"/>
    <p:text>I think so.</p:text>
    <p:extLst>
      <p:ext uri="{C676402C-5697-4E1C-873F-D02D1690AC5C}">
        <p15:threadingInfo xmlns:p15="http://schemas.microsoft.com/office/powerpoint/2012/main" timeZoneBias="-60">
          <p15:parentCm authorId="1" idx="5"/>
        </p15:threadingInfo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7T13:26:34.907" idx="9">
    <p:pos x="10" y="10"/>
    <p:text>I have got an old bike at home and the containers are in front of my block of flats are too small. What should I do?</p:text>
    <p:extLst mod="1">
      <p:ext uri="{C676402C-5697-4E1C-873F-D02D1690AC5C}">
        <p15:threadingInfo xmlns:p15="http://schemas.microsoft.com/office/powerpoint/2012/main" timeZoneBias="-60"/>
      </p:ext>
    </p:extLst>
  </p:cm>
  <p:cm authorId="1" dt="2021-01-07T13:29:23.331" idx="11">
    <p:pos x="10" y="146"/>
    <p:text>There are two options:</p:text>
    <p:extLst>
      <p:ext uri="{C676402C-5697-4E1C-873F-D02D1690AC5C}">
        <p15:threadingInfo xmlns:p15="http://schemas.microsoft.com/office/powerpoint/2012/main" timeZoneBias="-60">
          <p15:parentCm authorId="1" idx="9"/>
        </p15:threadingInfo>
      </p:ext>
    </p:extLst>
  </p:cm>
  <p:cm authorId="1" dt="2021-01-07T13:29:26.475" idx="12">
    <p:pos x="146" y="146"/>
    <p:text>You can either take the oversize waste to recycle centre yourself</p:text>
    <p:extLst mod="1">
      <p:ext uri="{C676402C-5697-4E1C-873F-D02D1690AC5C}">
        <p15:threadingInfo xmlns:p15="http://schemas.microsoft.com/office/powerpoint/2012/main" timeZoneBias="-60"/>
      </p:ext>
    </p:extLst>
  </p:cm>
  <p:cm authorId="1" dt="2021-01-07T13:30:53.098" idx="13">
    <p:pos x="146" y="282"/>
    <p:text>Or a huge container is placed at certain locations around the town, this happens once in the middle of the year.</p:text>
    <p:extLst mod="1">
      <p:ext uri="{C676402C-5697-4E1C-873F-D02D1690AC5C}">
        <p15:threadingInfo xmlns:p15="http://schemas.microsoft.com/office/powerpoint/2012/main" timeZoneBias="-60">
          <p15:parentCm authorId="1" idx="12"/>
        </p15:threadingInfo>
      </p:ext>
    </p:extLst>
  </p:cm>
  <p:cm authorId="1" dt="2021-01-07T13:31:55.991" idx="14">
    <p:pos x="282" y="282"/>
    <p:text>Wow,  I didnt know that!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6DAF2-1BF3-4CDE-9884-46D2047DAAC7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EB88B-5186-4F5D-8FFF-05A765B064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40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(Terka K.) </a:t>
            </a:r>
            <a:r>
              <a:rPr lang="en-US" dirty="0"/>
              <a:t>Hello everybody, we are a team from the Czech Republic and my name is..... and this is rest of our group:.........</a:t>
            </a:r>
          </a:p>
          <a:p>
            <a:endParaRPr lang="en-US" dirty="0"/>
          </a:p>
          <a:p>
            <a:r>
              <a:rPr lang="en-US" dirty="0"/>
              <a:t>We would like to talk about our common topic ,,recycling". Let's get started!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427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Markétka…..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734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got an old bike at home and the containers are in front of my block of flats are too small. What should I do?</a:t>
            </a:r>
          </a:p>
          <a:p>
            <a:endParaRPr lang="en-US" dirty="0"/>
          </a:p>
          <a:p>
            <a:r>
              <a:rPr lang="cs-CZ" noProof="0" dirty="0"/>
              <a:t>(Simča) </a:t>
            </a:r>
            <a:r>
              <a:rPr lang="en-GB" noProof="0" dirty="0"/>
              <a:t>There</a:t>
            </a:r>
            <a:r>
              <a:rPr lang="cs-CZ" dirty="0"/>
              <a:t> are</a:t>
            </a:r>
            <a:r>
              <a:rPr lang="en-GB" noProof="0" dirty="0"/>
              <a:t> two options</a:t>
            </a:r>
            <a:r>
              <a:rPr lang="cs-CZ" dirty="0"/>
              <a:t>:</a:t>
            </a:r>
            <a:endParaRPr lang="en-GB" dirty="0"/>
          </a:p>
          <a:p>
            <a:endParaRPr lang="en-GB" dirty="0"/>
          </a:p>
          <a:p>
            <a:r>
              <a:rPr lang="en-US" dirty="0"/>
              <a:t>You can either take the oversize waste to recycling </a:t>
            </a:r>
            <a:r>
              <a:rPr lang="en-GB" noProof="0" dirty="0"/>
              <a:t>centre </a:t>
            </a:r>
            <a:r>
              <a:rPr lang="en-US" dirty="0"/>
              <a:t>yourself.</a:t>
            </a:r>
          </a:p>
          <a:p>
            <a:endParaRPr lang="en-US" dirty="0"/>
          </a:p>
          <a:p>
            <a:r>
              <a:rPr lang="en-US" dirty="0"/>
              <a:t>Or a huge container is placed at certain locations around the town, this happens once in the middle of the year.</a:t>
            </a:r>
          </a:p>
          <a:p>
            <a:endParaRPr lang="en-US" dirty="0"/>
          </a:p>
          <a:p>
            <a:r>
              <a:rPr lang="en-US" dirty="0"/>
              <a:t>Wow,  I didn’t know that!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001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that is all we wanted to talk about. Do you have any questions?</a:t>
            </a:r>
          </a:p>
          <a:p>
            <a:endParaRPr lang="en-US" dirty="0"/>
          </a:p>
          <a:p>
            <a:r>
              <a:rPr lang="cs-CZ" dirty="0" err="1"/>
              <a:t>Thanks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238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2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45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Peggy</a:t>
            </a:r>
            <a:r>
              <a:rPr lang="en-US" dirty="0"/>
              <a:t>, what do you think about recycling in the Czech Republic?</a:t>
            </a:r>
          </a:p>
          <a:p>
            <a:endParaRPr lang="en-US" dirty="0"/>
          </a:p>
          <a:p>
            <a:r>
              <a:rPr lang="en-US" dirty="0"/>
              <a:t>Do young/old people recycle?</a:t>
            </a:r>
          </a:p>
          <a:p>
            <a:endParaRPr lang="en-US" dirty="0"/>
          </a:p>
          <a:p>
            <a:r>
              <a:rPr lang="en-US" dirty="0"/>
              <a:t>In general, people don't recycle much?</a:t>
            </a:r>
          </a:p>
          <a:p>
            <a:endParaRPr lang="en-US" dirty="0"/>
          </a:p>
          <a:p>
            <a:r>
              <a:rPr lang="en-US" dirty="0"/>
              <a:t>Is the environment important?</a:t>
            </a:r>
          </a:p>
          <a:p>
            <a:endParaRPr lang="en-US" dirty="0"/>
          </a:p>
          <a:p>
            <a:r>
              <a:rPr lang="en-US" dirty="0"/>
              <a:t>THE BASIC MATERIALS THAT ARE USUALLY RECYCL</a:t>
            </a:r>
            <a:r>
              <a:rPr lang="cs-CZ" dirty="0"/>
              <a:t>ED</a:t>
            </a:r>
            <a:r>
              <a:rPr lang="en-US" dirty="0"/>
              <a:t> ARE THE FOLLOWING...do you agree?</a:t>
            </a:r>
          </a:p>
          <a:p>
            <a:endParaRPr lang="en-US" dirty="0"/>
          </a:p>
          <a:p>
            <a:r>
              <a:rPr lang="en-GB" noProof="0" dirty="0"/>
              <a:t>Yes</a:t>
            </a:r>
            <a:r>
              <a:rPr lang="cs-CZ" noProof="0" dirty="0"/>
              <a:t>, </a:t>
            </a:r>
            <a:r>
              <a:rPr lang="cs-CZ" noProof="0" dirty="0" err="1"/>
              <a:t>absolutely</a:t>
            </a:r>
            <a:r>
              <a:rPr lang="cs-CZ" noProof="0" dirty="0"/>
              <a:t>.</a:t>
            </a:r>
            <a:endParaRPr lang="en-US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907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know where the nearest recycling </a:t>
            </a:r>
            <a:r>
              <a:rPr lang="en-GB" noProof="0" dirty="0"/>
              <a:t>centre</a:t>
            </a:r>
            <a:r>
              <a:rPr lang="en-US" dirty="0"/>
              <a:t> is? Is there one in your hometown?</a:t>
            </a:r>
            <a:endParaRPr lang="cs-CZ" dirty="0"/>
          </a:p>
          <a:p>
            <a:r>
              <a:rPr lang="cs-CZ" dirty="0"/>
              <a:t>(Peggy)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967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Silvi</a:t>
            </a:r>
            <a:r>
              <a:rPr lang="en-US" dirty="0"/>
              <a:t>, can we play a game now? I will say an example of waste and you will tell me, which container you throw it into, OK?</a:t>
            </a:r>
          </a:p>
          <a:p>
            <a:endParaRPr lang="en-US" dirty="0"/>
          </a:p>
          <a:p>
            <a:r>
              <a:rPr lang="en-US" dirty="0"/>
              <a:t>A cardboard box....blue-it is paper</a:t>
            </a:r>
          </a:p>
          <a:p>
            <a:endParaRPr lang="en-US" dirty="0"/>
          </a:p>
          <a:p>
            <a:r>
              <a:rPr lang="en-US" dirty="0"/>
              <a:t>An iron pipe......grey-it is made of metal</a:t>
            </a:r>
          </a:p>
          <a:p>
            <a:endParaRPr lang="en-US" dirty="0"/>
          </a:p>
          <a:p>
            <a:r>
              <a:rPr lang="cs-CZ" dirty="0"/>
              <a:t>...........</a:t>
            </a:r>
            <a:endParaRPr lang="en-GB" dirty="0"/>
          </a:p>
          <a:p>
            <a:endParaRPr lang="en-GB" dirty="0"/>
          </a:p>
          <a:p>
            <a:r>
              <a:rPr lang="en-US" dirty="0"/>
              <a:t>It is easy ,isn't it? Anybody can recycle!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6005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(</a:t>
            </a:r>
            <a:r>
              <a:rPr lang="cs-CZ" dirty="0" err="1"/>
              <a:t>Silvi</a:t>
            </a:r>
            <a:r>
              <a:rPr lang="cs-CZ" dirty="0"/>
              <a:t>) </a:t>
            </a:r>
            <a:r>
              <a:rPr lang="en-US" dirty="0"/>
              <a:t>It is easy ,isn't it? Anybody can recycle!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852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Upcycling-that is something, I do not understand very much...can you explain it to me?</a:t>
            </a:r>
          </a:p>
          <a:p>
            <a:endParaRPr lang="en-US" dirty="0"/>
          </a:p>
          <a:p>
            <a:r>
              <a:rPr lang="cs-CZ" dirty="0"/>
              <a:t>(Terka P.)</a:t>
            </a:r>
            <a:r>
              <a:rPr lang="en-US" dirty="0"/>
              <a:t>Old materials are transformed into new ones: e.g. there is </a:t>
            </a:r>
            <a:r>
              <a:rPr lang="en-GB" noProof="0" dirty="0"/>
              <a:t>some</a:t>
            </a:r>
            <a:r>
              <a:rPr lang="en-US" dirty="0"/>
              <a:t> cupboard</a:t>
            </a:r>
            <a:r>
              <a:rPr lang="cs-CZ" dirty="0"/>
              <a:t> </a:t>
            </a:r>
            <a:r>
              <a:rPr lang="en-GB" dirty="0"/>
              <a:t>packaging</a:t>
            </a:r>
            <a:r>
              <a:rPr lang="en-US" dirty="0"/>
              <a:t> and if you left it in nature it will decompose. If there are some seeds added into the packaging itself, then there will be new plants in nature!</a:t>
            </a:r>
          </a:p>
          <a:p>
            <a:endParaRPr lang="en-US" dirty="0"/>
          </a:p>
          <a:p>
            <a:r>
              <a:rPr lang="en-GB" dirty="0"/>
              <a:t>Oh!, interesting!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475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Terka P.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887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you can see three signs that represents recycling</a:t>
            </a:r>
            <a:endParaRPr lang="cs-CZ" dirty="0"/>
          </a:p>
          <a:p>
            <a:r>
              <a:rPr lang="cs-CZ" dirty="0"/>
              <a:t>(Terka P.)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first one shows recycling in general.</a:t>
            </a:r>
          </a:p>
          <a:p>
            <a:endParaRPr lang="en-US" dirty="0"/>
          </a:p>
          <a:p>
            <a:r>
              <a:rPr lang="en-US" dirty="0"/>
              <a:t>The second is the process of upcycling.</a:t>
            </a:r>
          </a:p>
          <a:p>
            <a:endParaRPr lang="en-US" dirty="0"/>
          </a:p>
          <a:p>
            <a:r>
              <a:rPr lang="en-US" dirty="0"/>
              <a:t>And the last one is the most common-called downcycling.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873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often are containers emptied?</a:t>
            </a:r>
            <a:endParaRPr lang="cs-CZ" dirty="0"/>
          </a:p>
          <a:p>
            <a:r>
              <a:rPr lang="cs-CZ" dirty="0"/>
              <a:t>(Peggy)</a:t>
            </a:r>
            <a:endParaRPr lang="en-US" dirty="0"/>
          </a:p>
          <a:p>
            <a:endParaRPr lang="en-US" dirty="0"/>
          </a:p>
          <a:p>
            <a:r>
              <a:rPr lang="cs-CZ" dirty="0" err="1"/>
              <a:t>Twice</a:t>
            </a:r>
            <a:r>
              <a:rPr lang="cs-CZ" dirty="0"/>
              <a:t> a </a:t>
            </a:r>
            <a:r>
              <a:rPr lang="cs-CZ" dirty="0" err="1"/>
              <a:t>week</a:t>
            </a:r>
            <a:endParaRPr lang="en-GB" dirty="0"/>
          </a:p>
          <a:p>
            <a:endParaRPr lang="en-GB" dirty="0"/>
          </a:p>
          <a:p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enough</a:t>
            </a:r>
            <a:r>
              <a:rPr lang="cs-CZ" dirty="0"/>
              <a:t>?</a:t>
            </a:r>
            <a:endParaRPr lang="en-GB" dirty="0"/>
          </a:p>
          <a:p>
            <a:endParaRPr lang="en-GB" dirty="0"/>
          </a:p>
          <a:p>
            <a:r>
              <a:rPr lang="cs-CZ" dirty="0"/>
              <a:t>I </a:t>
            </a:r>
            <a:r>
              <a:rPr lang="cs-CZ" dirty="0" err="1"/>
              <a:t>think</a:t>
            </a:r>
            <a:r>
              <a:rPr lang="cs-CZ" dirty="0"/>
              <a:t> so, </a:t>
            </a:r>
            <a:r>
              <a:rPr lang="cs-CZ" dirty="0" err="1"/>
              <a:t>yeah</a:t>
            </a:r>
            <a:r>
              <a:rPr lang="cs-CZ" dirty="0"/>
              <a:t>, </a:t>
            </a:r>
            <a:r>
              <a:rPr lang="cs-CZ" dirty="0" err="1"/>
              <a:t>it´s</a:t>
            </a:r>
            <a:r>
              <a:rPr lang="cs-CZ" dirty="0"/>
              <a:t> </a:t>
            </a:r>
            <a:r>
              <a:rPr lang="cs-CZ" dirty="0" err="1"/>
              <a:t>quite</a:t>
            </a:r>
            <a:r>
              <a:rPr lang="cs-CZ" dirty="0"/>
              <a:t> OK.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B88B-5186-4F5D-8FFF-05A765B0643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492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5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5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263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04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2094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44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24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07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4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35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98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623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29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4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95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9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g.denik.cz/45/3e/ftg_1_ms_kamarad_tepleho_kradez_pce_denik-630-16x9.jpg" TargetMode="External"/><Relationship Id="rId13" Type="http://schemas.openxmlformats.org/officeDocument/2006/relationships/hyperlink" Target="https://media.istockphoto.com/vectors/vector-recycling-upcycling-and-downcycling-signs-green-reuse-symbols-vector-id1223035466?k=6&amp;m=1223035466&amp;s=170667a&amp;w=0&amp;h=ToMIPe0dCRfFKukEsez2g51GAy_FYCI1nIBIBWlU7cs=" TargetMode="External"/><Relationship Id="rId3" Type="http://schemas.openxmlformats.org/officeDocument/2006/relationships/hyperlink" Target="https://en.wikipedia.org/wiki/Waste_container" TargetMode="External"/><Relationship Id="rId7" Type="http://schemas.openxmlformats.org/officeDocument/2006/relationships/hyperlink" Target="https://www.google.com/search?q=popelnice+recyklace&amp;sxsrf=ALeKk02dxNwrAkQ_2k_ZTlGwWpr7s1cRaQ:1606375980443&amp;source=lnms&amp;tbm=isch&amp;sa=X&amp;ved=2ahUKEwjRlMLt2J_tAhWKxIUKHWZ3BPQQ_AUoAXoECAMQAw&amp;biw=1366&amp;bih=625" TargetMode="External"/><Relationship Id="rId12" Type="http://schemas.openxmlformats.org/officeDocument/2006/relationships/hyperlink" Target="https://webunwto.s3.eu-west-1.amazonaws.com/2020-01/plastic.jpg" TargetMode="External"/><Relationship Id="rId17" Type="http://schemas.openxmlformats.org/officeDocument/2006/relationships/hyperlink" Target="https://youmatter.world/app/uploads/sites/2/2019/11/whats-upcycling-definition.jpg" TargetMode="External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nmcdn.io/e186d21f8c7946a19faed23c3da2f0da/8ed2672177464f2e9b193130d1000c50/files/diy-2804816_192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Recycling" TargetMode="External"/><Relationship Id="rId11" Type="http://schemas.openxmlformats.org/officeDocument/2006/relationships/hyperlink" Target="https://www.transpaksro.cz/cosmoshop_cz/pix/a/n/8160051.jpg" TargetMode="External"/><Relationship Id="rId5" Type="http://schemas.openxmlformats.org/officeDocument/2006/relationships/hyperlink" Target="https://en.wikipedia.org/wiki/Downcycling" TargetMode="External"/><Relationship Id="rId15" Type="http://schemas.openxmlformats.org/officeDocument/2006/relationships/hyperlink" Target="https://st3.depositphotos.com/27111398/36566/v/1600/depositphotos_365664484-stock-illustration-downcycling-sign-isolated-white-background.jpg" TargetMode="External"/><Relationship Id="rId10" Type="http://schemas.openxmlformats.org/officeDocument/2006/relationships/hyperlink" Target="https://www.ajom.cz/133533-large_default/traktor-s-vleckou-svetelne-a-zvukove-efekty-40cm.jpg" TargetMode="External"/><Relationship Id="rId4" Type="http://schemas.openxmlformats.org/officeDocument/2006/relationships/hyperlink" Target="https://en.wikipedia.org/wiki/Upcycling" TargetMode="External"/><Relationship Id="rId9" Type="http://schemas.openxmlformats.org/officeDocument/2006/relationships/hyperlink" Target="https://www.darujizaodvoz.cz/images/com_adsmanager/contents/koberec-3-x-5-m-stary_91196_1.jpg" TargetMode="External"/><Relationship Id="rId14" Type="http://schemas.openxmlformats.org/officeDocument/2006/relationships/hyperlink" Target="https://technologystudent.com/prddes1/downcyc3.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dn.myshoptet.com/usr/www.dopner.cz/user/shop/big/381-1_2-1-sklo.jpg?5cd46c44" TargetMode="External"/><Relationship Id="rId13" Type="http://schemas.openxmlformats.org/officeDocument/2006/relationships/hyperlink" Target="https://www.praha.eu/public/14/a/2e/2023330_579597_bioodpad_popelnice.jpg" TargetMode="External"/><Relationship Id="rId3" Type="http://schemas.openxmlformats.org/officeDocument/2006/relationships/hyperlink" Target="https://media.istockphoto.com/vectors/vector-upcycling-sign-green-reuse-symbol-for-ecological-design-zero-vector-id1223035234?b=1&amp;k=6&amp;m=1223035234&amp;s=170667a&amp;h=eD-Jeg8X5GEjyNygiSETUEUmY2bp-EK9cmpmutQ8Jjc=" TargetMode="External"/><Relationship Id="rId7" Type="http://schemas.openxmlformats.org/officeDocument/2006/relationships/hyperlink" Target="https://katalog.ambra.cz/kontejner-na-plasty-1100-l-bez-zamku-kulate-viko-img-5040086100074-fd-2.png" TargetMode="External"/><Relationship Id="rId12" Type="http://schemas.openxmlformats.org/officeDocument/2006/relationships/hyperlink" Target="https://old.samosebou.cz/img/cyklustv/glass/stats-package.p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aha9.cz/sites/default/files/styles/350x250/public/popelnice-plastova-240l-meva-cervena_final.jpg?itok=--kvxzSK" TargetMode="External"/><Relationship Id="rId11" Type="http://schemas.openxmlformats.org/officeDocument/2006/relationships/hyperlink" Target="https://lh3.googleusercontent.com/proxy/NmCUiE-jsYFJqhdhJ2l-cIzs4dXD8s9pmq1WpRMceUk6jVXpWsjBfO0wd9PygfhYP5aaUnL29frEuDwqwCI" TargetMode="External"/><Relationship Id="rId5" Type="http://schemas.openxmlformats.org/officeDocument/2006/relationships/hyperlink" Target="https://lh3.googleusercontent.com/proxy/i9n5w_ua2m39vkG3722cGxFAGwKHd9CoQosFATRYj64raRwpq3KEl9-TRJOSXBCWQtMTdKYRb7Q2BDjBlSMnIAKAfJwgbsnAMlLusSLrS4CLjnY0bQFYNOlhipXMBRhurr-nJv9rECycO6IU" TargetMode="External"/><Relationship Id="rId10" Type="http://schemas.openxmlformats.org/officeDocument/2006/relationships/hyperlink" Target="https://www.novinyvm.cz/obr/nvm/202004/17463.png" TargetMode="External"/><Relationship Id="rId4" Type="http://schemas.openxmlformats.org/officeDocument/2006/relationships/hyperlink" Target="https://www.mevatec.cz/fotky2340/fotos/_vyrn_36140005-5bio.jpg" TargetMode="External"/><Relationship Id="rId9" Type="http://schemas.openxmlformats.org/officeDocument/2006/relationships/hyperlink" Target="https://jaktridit.cz/uploads/images/Gallery/fotogalerie/papir/kontejnery/Kontejner-papir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421ABB3-96FC-4645-B541-173C0F63B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651" y="1105786"/>
            <a:ext cx="5560744" cy="5252484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RECYCLING IN THE CZECH REPUBLIC - </a:t>
            </a:r>
            <a:br>
              <a:rPr lang="en-GB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MATERIALS AND CONTAINERS</a:t>
            </a:r>
            <a:br>
              <a:rPr lang="en-GB" sz="4000" dirty="0">
                <a:latin typeface="Arial Black" panose="020B0A04020102020204" pitchFamily="34" charset="0"/>
              </a:rPr>
            </a:br>
            <a:br>
              <a:rPr lang="en-GB" sz="4000" dirty="0"/>
            </a:br>
            <a:r>
              <a:rPr lang="en-GB" sz="2800" dirty="0">
                <a:solidFill>
                  <a:schemeClr val="tx1"/>
                </a:solidFill>
              </a:rPr>
              <a:t>The</a:t>
            </a:r>
            <a:r>
              <a:rPr lang="en-GB" sz="3600" dirty="0"/>
              <a:t> </a:t>
            </a:r>
            <a:r>
              <a:rPr lang="en-GB" sz="2800" dirty="0">
                <a:solidFill>
                  <a:schemeClr val="tx1"/>
                </a:solidFill>
              </a:rPr>
              <a:t>Netherlands - </a:t>
            </a:r>
            <a:r>
              <a:rPr lang="cs-CZ" sz="2800" dirty="0">
                <a:solidFill>
                  <a:schemeClr val="tx1"/>
                </a:solidFill>
              </a:rPr>
              <a:t>Silvie Menšíková, Tereza Partyšová, Markéta Lužová, Tereza </a:t>
            </a:r>
            <a:r>
              <a:rPr lang="cs-CZ" sz="2800" dirty="0" err="1">
                <a:solidFill>
                  <a:schemeClr val="tx1"/>
                </a:solidFill>
              </a:rPr>
              <a:t>Kedroňová</a:t>
            </a:r>
            <a:r>
              <a:rPr lang="cs-CZ" sz="2800" dirty="0">
                <a:solidFill>
                  <a:schemeClr val="tx1"/>
                </a:solidFill>
              </a:rPr>
              <a:t>, Simona </a:t>
            </a:r>
            <a:r>
              <a:rPr lang="cs-CZ" sz="2800" dirty="0" err="1">
                <a:solidFill>
                  <a:schemeClr val="tx1"/>
                </a:solidFill>
              </a:rPr>
              <a:t>Kaláčová</a:t>
            </a: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2114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51B280-A16B-4A8B-990C-53B4ECAA1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29" y="858320"/>
            <a:ext cx="8596668" cy="5141359"/>
          </a:xfrm>
        </p:spPr>
        <p:txBody>
          <a:bodyPr/>
          <a:lstStyle/>
          <a:p>
            <a:r>
              <a:rPr lang="en-GB" dirty="0"/>
              <a:t>Every second week some men from my village drive a tractor with trailer to pickup plastic bags with plastic waste and then they take them to a collection yard.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F1C75B-9A64-434F-8C48-214828038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834" y="1778102"/>
            <a:ext cx="6034697" cy="60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4593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AD9FF5-CC3E-4E6C-A283-B29CCFBA0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OVERSIZE WASTE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D4595E-52E3-43B5-AC31-F66A9F7F4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3024"/>
            <a:ext cx="8596668" cy="3880773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latin typeface="inherit"/>
              </a:rPr>
              <a:t>waste that cannot be put into a container and rubbish bins due to its weight and size</a:t>
            </a:r>
            <a:endParaRPr lang="en-US" sz="2000" dirty="0">
              <a:solidFill>
                <a:srgbClr val="000000"/>
              </a:solidFill>
              <a:latin typeface="TriviaSeznam"/>
            </a:endParaRPr>
          </a:p>
          <a:p>
            <a:r>
              <a:rPr lang="en-US" sz="2000" dirty="0">
                <a:solidFill>
                  <a:srgbClr val="202124"/>
                </a:solidFill>
                <a:latin typeface="inherit"/>
              </a:rPr>
              <a:t>for example furniture, carpets, sanitary ware, etc.</a:t>
            </a:r>
            <a:endParaRPr lang="en-US" sz="2000" dirty="0">
              <a:solidFill>
                <a:srgbClr val="000000"/>
              </a:solidFill>
              <a:latin typeface="TriviaSeznam"/>
            </a:endParaRPr>
          </a:p>
          <a:p>
            <a:r>
              <a:rPr lang="en-US" sz="2000" dirty="0">
                <a:solidFill>
                  <a:srgbClr val="202124"/>
                </a:solidFill>
                <a:latin typeface="inherit"/>
              </a:rPr>
              <a:t>therefore, it is transported to a large-volume container and then onto a collection yard</a:t>
            </a:r>
            <a:endParaRPr lang="en-US" sz="2000" dirty="0">
              <a:solidFill>
                <a:srgbClr val="000000"/>
              </a:solidFill>
              <a:latin typeface="TriviaSeznam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3E70C5-ABB3-4BF5-8F90-030A67391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03" y="3886888"/>
            <a:ext cx="4676189" cy="20814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3775D9-6B43-48B0-B7A2-F65D676AD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599" y="3785479"/>
            <a:ext cx="3730929" cy="22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1573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2377AA-48BC-4375-9A3B-3A3D64179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44" y="704193"/>
            <a:ext cx="9239176" cy="2511972"/>
          </a:xfrm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rgbClr val="0070C0"/>
                </a:solidFill>
              </a:rPr>
              <a:t>THANKS FOR YOUR ATTENTION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70D3C5D-8F54-453B-9012-B9D6B890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734" y="2321312"/>
            <a:ext cx="3544229" cy="354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95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ADE755-0DB6-4257-BEE2-048C75F0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source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1D64BC-5E38-4895-8122-2060B384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85461"/>
            <a:ext cx="8596668" cy="5459896"/>
          </a:xfrm>
        </p:spPr>
        <p:txBody>
          <a:bodyPr>
            <a:normAutofit fontScale="77500" lnSpcReduction="20000"/>
          </a:bodyPr>
          <a:lstStyle/>
          <a:p>
            <a:r>
              <a:rPr lang="cs-CZ" sz="1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https://en.wikipedia.org/wiki/Waste_container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https://en.wikipedia.org/wiki/Upcycling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https://en.wikipedia.org/wiki/Downcycling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https://en.wikipedia.org/wiki/Recycling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https://en.wikipedia.org/wiki/Waste_container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https://www.google.com/search?q=popelnice+recyklace&amp;sxsrf=ALeKk02dxNwrAkQ_2k_ZTlGwWpr7s1cRaQ:1606375980443&amp;source=lnms&amp;tbm=isch&amp;sa=X&amp;ved=2ahUKEwjRlMLt2J_tAhWKxIUKHWZ3BPQQ_AUoAXoECAMQAw&amp;biw=1366&amp;bih=625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</a:rPr>
              <a:t>https://lh3.googleusercontent.com/proxy/i9n5w_ua2m39vkG3722cGxFAGwKHd9CoQosFATRYj64raRwpq3KEl9-TRJOSXBCWQtMTdKYRb7Q2BDjBlSMnIAKAfJwgbsnAMlLusSLrS4CLjnY0bQFYNOlhipXMBRhurr-nJv9rECycO6IU</a:t>
            </a:r>
          </a:p>
          <a:p>
            <a:r>
              <a:rPr lang="cs-CZ" sz="1400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https://g.denik.cz/45/3e/ftg_1_ms_kamarad_tepleho_kradez_pce_denik-630-16x9.jpg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https://www.darujizaodvoz.cz/images/com_adsmanager/contents/koberec-3-x-5-m-stary_91196_1.jpg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https://www.ajom.cz/133533-large_default/traktor-s-vleckou-svetelne-a-zvukove-efekty-40cm.jpg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https://www.transpaksro.cz/cosmoshop_cz/pix/a//n/8160051.jpg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https://webunwto.s3.eu-west-1.amazonaws.com/2020-01/plastic.jpg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https://media.istockphoto.com/vectors/vector-recycling-upcycling-and-downcycling-signs-green-reuse-symbols-vector-id1223035466?k=6&amp;m=1223035466&amp;s=170667a&amp;w=0&amp;h=ToMIPe0dCRfFKukEsez2g51GAy_FYCI1nIBIBWlU7cs=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https://technologystudent.com/prddes1/downcyc3.png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https://st3.depositphotos.com/27111398/36566/v/1600/depositphotos_365664484-stock-illustration-downcycling-sign-isolated-white-background.jpg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https://nmcdn.io/e186d21f8c7946a19faed23c3da2f0da/8ed2672177464f2e9b193130d1000c50/files/diy-2804816_1920.jpg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https://youmatter.world/app/uploads/sites/2/2019/11/whats-upcycling-definition.jpg</a:t>
            </a:r>
            <a:endParaRPr lang="cs-CZ" sz="1400" dirty="0">
              <a:solidFill>
                <a:schemeClr val="tx1"/>
              </a:solidFill>
            </a:endParaRPr>
          </a:p>
          <a:p>
            <a:endParaRPr lang="cs-CZ" sz="1400" dirty="0">
              <a:solidFill>
                <a:schemeClr val="tx1"/>
              </a:solidFill>
            </a:endParaRPr>
          </a:p>
          <a:p>
            <a:endParaRPr lang="cs-CZ" sz="1400" dirty="0">
              <a:solidFill>
                <a:schemeClr val="tx1"/>
              </a:solidFill>
            </a:endParaRPr>
          </a:p>
          <a:p>
            <a:endParaRPr lang="cs-CZ" sz="800" dirty="0">
              <a:solidFill>
                <a:schemeClr val="tx1"/>
              </a:solidFill>
            </a:endParaRPr>
          </a:p>
          <a:p>
            <a:endParaRPr lang="cs-CZ" sz="800" dirty="0">
              <a:solidFill>
                <a:schemeClr val="tx1"/>
              </a:solidFill>
            </a:endParaRPr>
          </a:p>
          <a:p>
            <a:endParaRPr lang="cs-CZ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9378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82F5E-AF4C-4AA7-A936-A1BFCAF18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43" y="490330"/>
            <a:ext cx="8596668" cy="781878"/>
          </a:xfrm>
        </p:spPr>
        <p:txBody>
          <a:bodyPr/>
          <a:lstStyle/>
          <a:p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source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C9A0C9-7D76-4B74-B50F-455F5A1F0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43" y="1364973"/>
            <a:ext cx="8596668" cy="5194853"/>
          </a:xfrm>
        </p:spPr>
        <p:txBody>
          <a:bodyPr>
            <a:normAutofit fontScale="85000" lnSpcReduction="20000"/>
          </a:bodyPr>
          <a:lstStyle/>
          <a:p>
            <a:r>
              <a:rPr lang="cs-CZ" sz="15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https://media.istockphoto.com/vectors/vector-upcycling-sign-green-reuse-symbol-for-ecological-design-zero-vector-id1223035234?b=1&amp;k=6&amp;m=1223035234&amp;s=170667a&amp;h=eD-Jeg8X5GEjyNygiSETUEUmY2bp-EK9cmpmutQ8Jjc=</a:t>
            </a:r>
            <a:endParaRPr lang="cs-CZ" sz="150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https://www.mevatec.cz/fotky2340/fotos/_vyrn_36140005-5bio.jpg</a:t>
            </a:r>
            <a:endParaRPr lang="cs-CZ" sz="150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https://lh3.googleusercontent.com/proxy/i9n5w_ua2m39vkG3722cGxFAGwKHd9CoQosFATRYj64raRwpq3KEl9-TRJOSXBCWQtMTdKYRb7Q2BDjBlSMnIAKAfJwgbsnAMlLusSLrS4CLjnY0bQFYNOlhipXMBRhurr-nJv9rECycO6IU</a:t>
            </a:r>
            <a:endParaRPr lang="cs-CZ" sz="150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https://www.praha9.cz/sites/default/files/styles/350x250/public/popelnice-plastova-240l-meva-cervena_final.jpg?itok=--kvxzSK</a:t>
            </a:r>
            <a:endParaRPr lang="cs-CZ" sz="150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https://katalog.ambra.cz/kontejner-na-plasty-1100-l-bez-zamku-kulate-viko-img-5040086100074-fd-2.png</a:t>
            </a:r>
            <a:endParaRPr lang="cs-CZ" sz="150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https://cdn.myshoptet.com/usr/www.dopner.cz/user/shop/big/381-1_2-1-sklo.jpg?5cd46c44</a:t>
            </a:r>
            <a:endParaRPr lang="cs-CZ" sz="150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https://jaktridit.cz/uploads/images/Gallery/fotogalerie/papir/kontejnery/Kontejner-papir.jpg</a:t>
            </a:r>
            <a:endParaRPr lang="cs-CZ" sz="150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https://www.novinyvm.cz/obr/nvm/202004/17463.png</a:t>
            </a:r>
            <a:endParaRPr lang="cs-CZ" sz="150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https://lh3.googleusercontent.com/proxy/NmCUiE-jsYFJqhdhJ2l-cIzs4dXD8s9pmq1WpRMceUk6jVXpWsjBfO0wd9PygfhYP5aaUnL29frEuDwqwCI</a:t>
            </a:r>
            <a:endParaRPr lang="cs-CZ" sz="150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https://old.samosebou.cz/img/cyklustv/glass/stats-package.png</a:t>
            </a:r>
            <a:endParaRPr lang="cs-CZ" sz="150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</a:rPr>
              <a:t>https://www.google.com/url?sa=i&amp;url=https%3A%2F%2Fwww.blesk.cz%2Fclanek%2Fzpravy-svet%2F583179%2Fk-cemu-je-vedcum-zmackany-papir-muze-pomoci-pochopit-tvorbu-dna-tvrdi-fyzik.html&amp;psig=AOvVaw1VFxiXFTNg6GxIj07CbWT0&amp;ust=1607156826341000&amp;source=images&amp;cd=vfe&amp;ved=0CAIQjRxqFwoTCLihkfDzs-0CFQAAAAAdAAAAABAE</a:t>
            </a:r>
          </a:p>
          <a:p>
            <a:r>
              <a:rPr lang="cs-CZ" sz="1500" dirty="0">
                <a:solidFill>
                  <a:srgbClr val="99CA3C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https://www.praha.eu/public/14/a/2e/2023330_579597_bioodpad_popelnice.</a:t>
            </a:r>
            <a:r>
              <a:rPr lang="cs-CZ" sz="1500" dirty="0">
                <a:solidFill>
                  <a:schemeClr val="tx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jpg</a:t>
            </a:r>
            <a:endParaRPr lang="cs-CZ" sz="150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</a:rPr>
              <a:t>https://s3.amazonaws.com/pix.iemoji.com/images/emoji/apple/ios-12/256/smiling-face-with-smiling-eyes.png</a:t>
            </a:r>
          </a:p>
          <a:p>
            <a:endParaRPr lang="cs-CZ" sz="15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043937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34FFA-F745-4E23-9D4D-7622D0355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riviaSeznam"/>
              </a:rPr>
              <a:t>In the Czech Republic there are the many things to recycle.</a:t>
            </a:r>
            <a:br>
              <a:rPr lang="en-US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E35A12-F07D-4FA4-9A9A-FADCCCD3E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517518" cy="3880773"/>
          </a:xfrm>
        </p:spPr>
        <p:txBody>
          <a:bodyPr/>
          <a:lstStyle/>
          <a:p>
            <a:pPr algn="l"/>
            <a:r>
              <a:rPr lang="en-US" sz="2400" b="0" i="0" dirty="0">
                <a:solidFill>
                  <a:srgbClr val="FFC000"/>
                </a:solidFill>
                <a:effectLst/>
                <a:latin typeface="TriviaSeznam"/>
              </a:rPr>
              <a:t>Plastic </a:t>
            </a:r>
          </a:p>
          <a:p>
            <a:pPr algn="l"/>
            <a:r>
              <a:rPr lang="en-US" sz="2400" b="0" i="0" dirty="0">
                <a:solidFill>
                  <a:srgbClr val="0070C0"/>
                </a:solidFill>
                <a:effectLst/>
                <a:latin typeface="TriviaSeznam"/>
              </a:rPr>
              <a:t>Paper </a:t>
            </a:r>
          </a:p>
          <a:p>
            <a:pPr algn="l"/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TriviaSeznam"/>
              </a:rPr>
              <a:t>Glass</a:t>
            </a:r>
          </a:p>
          <a:p>
            <a:r>
              <a:rPr lang="en-US" sz="2400" b="0" i="0" dirty="0">
                <a:solidFill>
                  <a:schemeClr val="accent4">
                    <a:lumMod val="50000"/>
                  </a:schemeClr>
                </a:solidFill>
                <a:effectLst/>
                <a:latin typeface="TriviaSeznam"/>
              </a:rPr>
              <a:t>Bio waste (</a:t>
            </a:r>
            <a:r>
              <a:rPr lang="en-GB" sz="2400" dirty="0">
                <a:solidFill>
                  <a:schemeClr val="accent4">
                    <a:lumMod val="50000"/>
                  </a:schemeClr>
                </a:solidFill>
                <a:latin typeface="TriviaSeznam"/>
              </a:rPr>
              <a:t>biodegradable</a:t>
            </a:r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TriviaSeznam"/>
              </a:rPr>
              <a:t> </a:t>
            </a:r>
            <a:r>
              <a:rPr lang="en-GB" sz="2400" dirty="0">
                <a:solidFill>
                  <a:schemeClr val="accent4">
                    <a:lumMod val="50000"/>
                  </a:schemeClr>
                </a:solidFill>
                <a:latin typeface="TriviaSeznam"/>
              </a:rPr>
              <a:t>organic</a:t>
            </a:r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TriviaSeznam"/>
              </a:rPr>
              <a:t> </a:t>
            </a:r>
            <a:r>
              <a:rPr lang="en-GB" sz="2400" dirty="0">
                <a:solidFill>
                  <a:schemeClr val="accent4">
                    <a:lumMod val="50000"/>
                  </a:schemeClr>
                </a:solidFill>
                <a:latin typeface="TriviaSeznam"/>
              </a:rPr>
              <a:t>waste</a:t>
            </a:r>
            <a:r>
              <a:rPr lang="en-US" sz="2400" b="0" i="0" dirty="0">
                <a:solidFill>
                  <a:schemeClr val="accent4">
                    <a:lumMod val="50000"/>
                  </a:schemeClr>
                </a:solidFill>
                <a:effectLst/>
                <a:latin typeface="TriviaSeznam"/>
              </a:rPr>
              <a:t>)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0BE7B3A-0923-44A0-B0A9-91A0E977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751" y="1733452"/>
            <a:ext cx="1847105" cy="136172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97AD2C1-4AF8-4445-8367-EF2290AF0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330" y="4672197"/>
            <a:ext cx="2881313" cy="166687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7CA0565-E8A8-4D8A-899B-142C6A2C7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303" y="3762828"/>
            <a:ext cx="1801825" cy="19527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6F503F1-2617-4589-B587-3368C440F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577" y="3736976"/>
            <a:ext cx="952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2218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6A0400-238F-4F93-917D-0A0BD3EB2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813" y="729355"/>
            <a:ext cx="8596668" cy="5233162"/>
          </a:xfrm>
        </p:spPr>
        <p:txBody>
          <a:bodyPr/>
          <a:lstStyle/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TriviaSeznam"/>
              </a:rPr>
              <a:t>Batteries and electronic equipment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TriviaSeznam"/>
              </a:rPr>
              <a:t>Metal ....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TriviaSeznam"/>
              </a:rPr>
              <a:t>We transport a large amount of paper and metal to collections yards.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TriviaSeznam"/>
              </a:rPr>
              <a:t>We have a many containers to separate the waste.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535AEF-C3AA-4C94-904E-08B2983FB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834" y="2791706"/>
            <a:ext cx="5828579" cy="368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3118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CE77C-6979-4D3A-80CC-5CE0C3D9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00337"/>
            <a:ext cx="8596668" cy="1651478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BIN</a:t>
            </a:r>
            <a:r>
              <a:rPr lang="en-GB" b="1" dirty="0">
                <a:solidFill>
                  <a:schemeClr val="tx1"/>
                </a:solidFill>
              </a:rPr>
              <a:t>S AND CONTAINERS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410755-ABA8-454B-915E-8C86B827A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99231"/>
            <a:ext cx="8596668" cy="454213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u="sng" dirty="0">
                <a:solidFill>
                  <a:srgbClr val="00B0F0"/>
                </a:solidFill>
                <a:latin typeface="TriviaSeznam"/>
              </a:rPr>
              <a:t>PAPER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Bins for paper</a:t>
            </a:r>
            <a:r>
              <a:rPr lang="en-GB" dirty="0">
                <a:solidFill>
                  <a:srgbClr val="00B0F0"/>
                </a:solidFill>
                <a:latin typeface="TriviaSeznam"/>
              </a:rPr>
              <a:t> </a:t>
            </a:r>
            <a:r>
              <a:rPr lang="en-GB" dirty="0">
                <a:solidFill>
                  <a:schemeClr val="tx1"/>
                </a:solidFill>
                <a:latin typeface="TriviaSeznam"/>
              </a:rPr>
              <a:t>are</a:t>
            </a:r>
            <a:r>
              <a:rPr lang="en-GB" dirty="0">
                <a:solidFill>
                  <a:srgbClr val="00B0F0"/>
                </a:solidFill>
                <a:latin typeface="TriviaSeznam"/>
              </a:rPr>
              <a:t> blue.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In the Czech Republic, we also throw newspapers, exercise books and boxes into a paper container.</a:t>
            </a:r>
          </a:p>
          <a:p>
            <a:pPr marL="0" indent="0">
              <a:buNone/>
            </a:pPr>
            <a:r>
              <a:rPr lang="en-GB" u="sng" dirty="0">
                <a:solidFill>
                  <a:srgbClr val="00B050"/>
                </a:solidFill>
                <a:latin typeface="TriviaSeznam"/>
              </a:rPr>
              <a:t>GLASS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Bins for glass </a:t>
            </a:r>
            <a:r>
              <a:rPr lang="en-GB" dirty="0">
                <a:solidFill>
                  <a:schemeClr val="tx1"/>
                </a:solidFill>
                <a:latin typeface="TriviaSeznam"/>
              </a:rPr>
              <a:t>are</a:t>
            </a:r>
            <a:r>
              <a:rPr lang="en-GB" dirty="0">
                <a:solidFill>
                  <a:srgbClr val="92D050"/>
                </a:solidFill>
                <a:latin typeface="TriviaSeznam"/>
              </a:rPr>
              <a:t> green </a:t>
            </a:r>
            <a:r>
              <a:rPr lang="en-GB" dirty="0">
                <a:solidFill>
                  <a:schemeClr val="tx1"/>
                </a:solidFill>
                <a:latin typeface="TriviaSeznam"/>
              </a:rPr>
              <a:t>and</a:t>
            </a:r>
            <a:r>
              <a:rPr lang="en-GB" dirty="0">
                <a:solidFill>
                  <a:srgbClr val="92D050"/>
                </a:solidFill>
                <a:latin typeface="TriviaSeznam"/>
              </a:rPr>
              <a:t> white.</a:t>
            </a:r>
            <a:r>
              <a:rPr lang="en-US" dirty="0">
                <a:solidFill>
                  <a:srgbClr val="92D050"/>
                </a:solidFill>
                <a:latin typeface="TriviaSeznam"/>
              </a:rPr>
              <a:t> </a:t>
            </a:r>
            <a:r>
              <a:rPr lang="en-GB" dirty="0">
                <a:solidFill>
                  <a:schemeClr val="tx1"/>
                </a:solidFill>
                <a:latin typeface="TriviaSeznam"/>
              </a:rPr>
              <a:t>(for coloured glass and clear glass)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We throw bottles, glass shards but we don´t throw</a:t>
            </a:r>
            <a:r>
              <a:rPr lang="en-US" dirty="0">
                <a:solidFill>
                  <a:srgbClr val="000000"/>
                </a:solidFill>
                <a:latin typeface="TriviaSeznam"/>
              </a:rPr>
              <a:t> </a:t>
            </a:r>
            <a:r>
              <a:rPr lang="en-GB" dirty="0">
                <a:solidFill>
                  <a:srgbClr val="000000"/>
                </a:solidFill>
                <a:latin typeface="TriviaSeznam"/>
              </a:rPr>
              <a:t>glass from cars and light bulbs into a glass container.</a:t>
            </a:r>
          </a:p>
          <a:p>
            <a:pPr marL="0" indent="0">
              <a:buNone/>
            </a:pPr>
            <a:r>
              <a:rPr lang="en-GB" u="sng" dirty="0">
                <a:solidFill>
                  <a:srgbClr val="FFCC66"/>
                </a:solidFill>
                <a:latin typeface="TriviaSeznam"/>
              </a:rPr>
              <a:t>PLASTIC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Bins for </a:t>
            </a:r>
            <a:r>
              <a:rPr lang="en-GB" dirty="0">
                <a:solidFill>
                  <a:schemeClr val="tx1"/>
                </a:solidFill>
                <a:latin typeface="TriviaSeznam"/>
              </a:rPr>
              <a:t>plastic items are </a:t>
            </a:r>
            <a:r>
              <a:rPr lang="en-GB" dirty="0">
                <a:solidFill>
                  <a:srgbClr val="FFCC66"/>
                </a:solidFill>
                <a:latin typeface="TriviaSeznam"/>
              </a:rPr>
              <a:t>yellow</a:t>
            </a:r>
            <a:r>
              <a:rPr lang="en-GB" dirty="0">
                <a:solidFill>
                  <a:schemeClr val="tx1"/>
                </a:solidFill>
                <a:latin typeface="TriviaSeznam"/>
              </a:rPr>
              <a:t>.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We throw PET bottles and bags into a plastic container . We don´t throw away tyres.</a:t>
            </a:r>
          </a:p>
          <a:p>
            <a:pPr marL="0" indent="0">
              <a:buNone/>
            </a:pPr>
            <a:r>
              <a:rPr lang="en-GB" u="sng" dirty="0">
                <a:solidFill>
                  <a:srgbClr val="FD9D33"/>
                </a:solidFill>
                <a:latin typeface="TriviaSeznam"/>
              </a:rPr>
              <a:t>BEVERAGE CARTONS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Bins for beverage cartons are </a:t>
            </a:r>
            <a:r>
              <a:rPr lang="en-GB" dirty="0">
                <a:solidFill>
                  <a:srgbClr val="EB9A44"/>
                </a:solidFill>
                <a:latin typeface="TriviaSeznam"/>
              </a:rPr>
              <a:t>orange.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We don´t have many bins for beverage cartons in the Czech Republic.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947AED-BDEA-41C4-B736-D5F8D9A6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319" y="5201580"/>
            <a:ext cx="1271961" cy="12719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46F5BF0-2D14-49ED-97E7-91AF7A4DE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532" y="2809292"/>
            <a:ext cx="1652554" cy="12394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2EB1CAA-FAAF-4335-AFC1-74ACE3E42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534" y="673248"/>
            <a:ext cx="1145325" cy="131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9939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BE8D39-E336-4B1B-81B1-F0D67E399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4" y="636104"/>
            <a:ext cx="10515600" cy="4175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endParaRPr lang="en-US" b="0" i="0" dirty="0">
              <a:solidFill>
                <a:srgbClr val="000000"/>
              </a:solidFill>
              <a:effectLst/>
              <a:latin typeface="TriviaSeznam"/>
            </a:endParaRPr>
          </a:p>
          <a:p>
            <a:pPr marL="0" indent="0">
              <a:buNone/>
            </a:pPr>
            <a:r>
              <a:rPr lang="en-GB" u="sng" dirty="0">
                <a:solidFill>
                  <a:schemeClr val="accent4">
                    <a:lumMod val="75000"/>
                  </a:schemeClr>
                </a:solidFill>
                <a:latin typeface="TriviaSeznam"/>
              </a:rPr>
              <a:t>BIO WASTE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Bins for bio waste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TriviaSeznam"/>
              </a:rPr>
              <a:t> </a:t>
            </a:r>
            <a:r>
              <a:rPr lang="en-GB" dirty="0">
                <a:solidFill>
                  <a:schemeClr val="tx1"/>
                </a:solidFill>
                <a:latin typeface="TriviaSeznam"/>
              </a:rPr>
              <a:t>are 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TriviaSeznam"/>
              </a:rPr>
              <a:t>brown.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In these we put vegetables, fruit, grass and flowers from garden.</a:t>
            </a:r>
          </a:p>
          <a:p>
            <a:pPr marL="0" indent="0">
              <a:buNone/>
            </a:pPr>
            <a:r>
              <a:rPr lang="en-GB" u="sng" dirty="0">
                <a:solidFill>
                  <a:srgbClr val="FF0000"/>
                </a:solidFill>
                <a:latin typeface="TriviaSeznam"/>
              </a:rPr>
              <a:t>HAZARDOUS WASTE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Bins for hazardous waste</a:t>
            </a:r>
            <a:r>
              <a:rPr lang="en-GB" dirty="0">
                <a:solidFill>
                  <a:srgbClr val="FF0000"/>
                </a:solidFill>
                <a:latin typeface="TriviaSeznam"/>
              </a:rPr>
              <a:t> are red.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Hazardous waste includes medicines and flashlights.</a:t>
            </a:r>
          </a:p>
          <a:p>
            <a:pPr marL="0" indent="0">
              <a:buNone/>
            </a:pPr>
            <a:r>
              <a:rPr lang="en-GB" u="sng" dirty="0">
                <a:solidFill>
                  <a:srgbClr val="FF0000"/>
                </a:solidFill>
                <a:latin typeface="TriviaSeznam"/>
              </a:rPr>
              <a:t>ELECTRICAL PRODUCTS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Bins for electrical products </a:t>
            </a:r>
            <a:r>
              <a:rPr lang="en-GB" dirty="0">
                <a:solidFill>
                  <a:srgbClr val="FF0000"/>
                </a:solidFill>
                <a:latin typeface="TriviaSeznam"/>
              </a:rPr>
              <a:t>are red with stickers.</a:t>
            </a:r>
          </a:p>
          <a:p>
            <a:r>
              <a:rPr lang="en-GB" dirty="0">
                <a:solidFill>
                  <a:srgbClr val="000000"/>
                </a:solidFill>
                <a:latin typeface="TriviaSeznam"/>
              </a:rPr>
              <a:t>This waste contains hazardous substances ( mercury and lead 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B2B066F-4A48-442C-B051-BCC8008B8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921" y="529467"/>
            <a:ext cx="2371415" cy="23714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544F77-EBE5-452B-9AE9-5D980F9D5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882" y="4756038"/>
            <a:ext cx="1591868" cy="195418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6C76CA3-1B08-4AAF-AD0D-7DEEF657F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6311" y="3207631"/>
            <a:ext cx="1884632" cy="309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7626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C5354-532C-4DCB-BDD6-B18F79DC7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chemeClr val="tx1"/>
                </a:solidFill>
              </a:rPr>
              <a:t>UPCYCLING</a:t>
            </a:r>
          </a:p>
        </p:txBody>
      </p:sp>
      <p:sp>
        <p:nvSpPr>
          <p:cNvPr id="17" name="Isosceles Triangle 30">
            <a:extLst>
              <a:ext uri="{FF2B5EF4-FFF2-40B4-BE49-F238E27FC236}">
                <a16:creationId xmlns:a16="http://schemas.microsoft.com/office/drawing/2014/main" id="{5212AA65-AC96-4A92-A0FD-EE0749BFF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38770F72-E528-4C5A-AE35-FC504F42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292" y="2621146"/>
            <a:ext cx="32564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324F31-D4B1-4174-9609-F66A5CD17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0">
                <a:effectLst/>
                <a:latin typeface="Arial"/>
                <a:cs typeface="Arial"/>
              </a:rPr>
              <a:t>Upcycling is one of </a:t>
            </a:r>
            <a:r>
              <a:rPr lang="en-US" b="0" i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/>
                <a:cs typeface="Arial"/>
              </a:rPr>
              <a:t>the postmodern concepts</a:t>
            </a:r>
            <a:r>
              <a:rPr lang="en-US" b="0" i="0">
                <a:effectLst/>
                <a:latin typeface="Arial"/>
                <a:cs typeface="Arial"/>
              </a:rPr>
              <a:t> of the world.</a:t>
            </a:r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/>
                <a:cs typeface="Arial"/>
              </a:rPr>
              <a:t> </a:t>
            </a:r>
            <a:r>
              <a:rPr lang="en-US" b="0" i="0">
                <a:effectLst/>
                <a:latin typeface="Arial"/>
                <a:cs typeface="Arial"/>
              </a:rPr>
              <a:t>In general terms, upcycling is a direction aimed at </a:t>
            </a:r>
            <a:r>
              <a:rPr lang="en-US" b="0" i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/>
                <a:cs typeface="Arial"/>
              </a:rPr>
              <a:t>transforming old and</a:t>
            </a:r>
            <a:r>
              <a:rPr lang="en-US" b="0" i="0">
                <a:effectLst/>
                <a:latin typeface="Arial"/>
                <a:cs typeface="Arial"/>
              </a:rPr>
              <a:t> </a:t>
            </a:r>
            <a:r>
              <a:rPr lang="en-US" b="0" i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/>
                <a:cs typeface="Arial"/>
              </a:rPr>
              <a:t>unnecessary products into products </a:t>
            </a:r>
            <a:r>
              <a:rPr lang="en-US" b="0" i="0">
                <a:effectLst/>
                <a:latin typeface="Arial"/>
                <a:cs typeface="Arial"/>
              </a:rPr>
              <a:t>with a higher utility value than the original product.</a:t>
            </a:r>
            <a:r>
              <a:rPr lang="en-US">
                <a:latin typeface="Arial"/>
                <a:cs typeface="Arial"/>
              </a:rPr>
              <a:t> </a:t>
            </a:r>
            <a:endParaRPr lang="cs-CZ" b="0" i="0">
              <a:effectLst/>
              <a:latin typeface="Arial" panose="020B0604020202020204" pitchFamily="34" charset="0"/>
              <a:cs typeface="Arial"/>
            </a:endParaRPr>
          </a:p>
          <a:p>
            <a:r>
              <a:rPr lang="en-US" b="0" i="0">
                <a:effectLst/>
                <a:latin typeface="Arial"/>
                <a:cs typeface="Arial"/>
              </a:rPr>
              <a:t>At its core is this way of transforming products one level above recycling.</a:t>
            </a:r>
            <a:endParaRPr lang="cs-CZ">
              <a:latin typeface="Arial" panose="020B0604020202020204" pitchFamily="34" charset="0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 </a:t>
            </a:r>
            <a:r>
              <a:rPr lang="en-US" b="0" i="0">
                <a:effectLst/>
                <a:latin typeface="Arial"/>
                <a:cs typeface="Arial"/>
              </a:rPr>
              <a:t>Because in Recycling, old materials are transformed and formed into new materials, which are again thrown into </a:t>
            </a:r>
            <a:r>
              <a:rPr lang="en-US" b="0" i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/>
                <a:cs typeface="Arial"/>
              </a:rPr>
              <a:t>the production-exchange</a:t>
            </a:r>
            <a:r>
              <a:rPr lang="en-US" b="0" i="0">
                <a:effectLst/>
                <a:latin typeface="Arial"/>
                <a:cs typeface="Arial"/>
              </a:rPr>
              <a:t>-</a:t>
            </a:r>
            <a:r>
              <a:rPr lang="en-US" b="0" i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/>
                <a:cs typeface="Arial"/>
              </a:rPr>
              <a:t>consumption cycle.</a:t>
            </a:r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 </a:t>
            </a:r>
            <a:endParaRPr lang="cs-CZ" b="0" i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cs typeface="Arial"/>
            </a:endParaRPr>
          </a:p>
          <a:p>
            <a:endParaRPr lang="en-US" b="0" i="0">
              <a:effectLst/>
              <a:latin typeface="Arial"/>
              <a:cs typeface="Arial"/>
            </a:endParaRPr>
          </a:p>
        </p:txBody>
      </p:sp>
      <p:pic>
        <p:nvPicPr>
          <p:cNvPr id="4" name="Obrázek 7" descr="Obsah obrázku šipka&#10;&#10;Popis se vygeneroval automaticky.">
            <a:extLst>
              <a:ext uri="{FF2B5EF4-FFF2-40B4-BE49-F238E27FC236}">
                <a16:creationId xmlns:a16="http://schemas.microsoft.com/office/drawing/2014/main" id="{2C3CC5E6-CFAB-4697-970C-40867B85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131" y="4574440"/>
            <a:ext cx="1865376" cy="186537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FB24281-E152-4787-B9AA-D073AA55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59" y="609600"/>
            <a:ext cx="3947136" cy="262114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0412C67-B646-4554-99AE-E54C43BF8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51" y="3528410"/>
            <a:ext cx="3607951" cy="241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5055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0FDFBA-3A52-4FD2-8A40-701914A4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767751"/>
            <a:ext cx="3277193" cy="946989"/>
          </a:xfrm>
        </p:spPr>
        <p:txBody>
          <a:bodyPr>
            <a:normAutofit fontScale="90000"/>
          </a:bodyPr>
          <a:lstStyle/>
          <a:p>
            <a:r>
              <a:rPr lang="cs-CZ" b="1">
                <a:solidFill>
                  <a:schemeClr val="tx1"/>
                </a:solidFill>
              </a:rPr>
              <a:t>DOWNCYCLING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885BC4-15BA-425F-AA5F-C2A4B8FC6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b="0" i="0">
                <a:effectLst/>
                <a:latin typeface="Arial"/>
                <a:cs typeface="Arial"/>
              </a:rPr>
              <a:t>Downcycling is a term  that describes the reprocessing of materials or things that are not</a:t>
            </a:r>
            <a:r>
              <a:rPr lang="en-US" sz="1600" b="0" i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Arial"/>
                <a:cs typeface="Arial"/>
              </a:rPr>
              <a:t> as full-fledged or not as reusable as typical recycling</a:t>
            </a:r>
            <a:br>
              <a:rPr lang="en-US" sz="1600" b="0" i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</a:br>
            <a:endParaRPr lang="en-US" sz="1600" b="0" i="0">
              <a:effectLst/>
              <a:latin typeface="TriviaSeznam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1600">
                <a:latin typeface="Arial Black"/>
                <a:ea typeface="+mn-lt"/>
                <a:cs typeface="+mn-lt"/>
              </a:rPr>
              <a:t>typical example of material </a:t>
            </a:r>
            <a:r>
              <a:rPr lang="cs-CZ" sz="1600">
                <a:ea typeface="+mn-lt"/>
                <a:cs typeface="+mn-lt"/>
              </a:rPr>
              <a:t>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150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 multi-layer boxes , mixed pallets and similar Rubber, paper and others </a:t>
            </a:r>
            <a:r>
              <a:rPr lang="cs-CZ" sz="1500">
                <a:ea typeface="+mn-lt"/>
                <a:cs typeface="+mn-lt"/>
              </a:rPr>
              <a:t>can be recycled according to broader criteria</a:t>
            </a:r>
            <a:endParaRPr lang="cs-CZ">
              <a:ea typeface="+mn-lt"/>
              <a:cs typeface="+mn-lt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Obrázek 6" descr="Obsah obrázku šipka&#10;&#10;Popis se vygeneroval automaticky.">
            <a:extLst>
              <a:ext uri="{FF2B5EF4-FFF2-40B4-BE49-F238E27FC236}">
                <a16:creationId xmlns:a16="http://schemas.microsoft.com/office/drawing/2014/main" id="{4A2F253A-2D53-4240-9441-3554FB23F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250" y="1055689"/>
            <a:ext cx="2504876" cy="22098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8F8A5AC-D52E-4CB2-A425-71E9EA071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70" y="4561254"/>
            <a:ext cx="75247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0232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Isosceles Triangle 22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D242457B-F459-4937-BE75-27D294917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6309" y="1302243"/>
            <a:ext cx="9941259" cy="42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0399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58C245-6AFE-4085-9846-4E50E949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45" y="513572"/>
            <a:ext cx="8596668" cy="745385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WHEN ARE CONTAINERS EMPTIED?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6C497F-F531-4C46-B1FF-A92E94820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245" y="1564241"/>
            <a:ext cx="8596668" cy="2067951"/>
          </a:xfrm>
        </p:spPr>
        <p:txBody>
          <a:bodyPr>
            <a:normAutofit/>
          </a:bodyPr>
          <a:lstStyle/>
          <a:p>
            <a:r>
              <a:rPr lang="en-GB" dirty="0"/>
              <a:t>Bins are emptied once or twice a week</a:t>
            </a:r>
          </a:p>
          <a:p>
            <a:r>
              <a:rPr lang="en-GB" dirty="0"/>
              <a:t>Plastic containers are emptied once every two weeks</a:t>
            </a:r>
          </a:p>
          <a:p>
            <a:r>
              <a:rPr lang="en-GB" dirty="0"/>
              <a:t>Municipal waste is emptied once a week</a:t>
            </a:r>
          </a:p>
          <a:p>
            <a:r>
              <a:rPr lang="en-GB" dirty="0"/>
              <a:t>I think it is enough, because we never have full containers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DEF433-6A82-4126-B510-7954B339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057" y="3428999"/>
            <a:ext cx="3132855" cy="31328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17FDFC3-464D-4220-BABB-5089FD4E9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602" y="3922643"/>
            <a:ext cx="3676357" cy="206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6772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1596</Words>
  <Application>Microsoft Office PowerPoint</Application>
  <PresentationFormat>Širokoúhlá obrazovka</PresentationFormat>
  <Paragraphs>165</Paragraphs>
  <Slides>14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inherit</vt:lpstr>
      <vt:lpstr>Trebuchet MS</vt:lpstr>
      <vt:lpstr>TriviaSeznam</vt:lpstr>
      <vt:lpstr>Wingdings 3</vt:lpstr>
      <vt:lpstr>Facet</vt:lpstr>
      <vt:lpstr>RECYCLING IN THE CZECH REPUBLIC -  MATERIALS AND CONTAINERS  The Netherlands - Silvie Menšíková, Tereza Partyšová, Markéta Lužová, Tereza Kedroňová, Simona Kaláčová  </vt:lpstr>
      <vt:lpstr>In the Czech Republic there are the many things to recycle. </vt:lpstr>
      <vt:lpstr>Prezentace aplikace PowerPoint</vt:lpstr>
      <vt:lpstr>BINS AND CONTAINERS</vt:lpstr>
      <vt:lpstr>Prezentace aplikace PowerPoint</vt:lpstr>
      <vt:lpstr>UPCYCLING</vt:lpstr>
      <vt:lpstr>DOWNCYCLING</vt:lpstr>
      <vt:lpstr>Prezentace aplikace PowerPoint</vt:lpstr>
      <vt:lpstr>WHEN ARE CONTAINERS EMPTIED?</vt:lpstr>
      <vt:lpstr>Prezentace aplikace PowerPoint</vt:lpstr>
      <vt:lpstr>OVERSIZE WASTE</vt:lpstr>
      <vt:lpstr>THANKS FOR YOUR ATTENTION</vt:lpstr>
      <vt:lpstr>Information source</vt:lpstr>
      <vt:lpstr>Information source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RECYCLING IN THE CZECH REPUBLIC, MATERIALS AND CONTAIRNERS  Nethrland-Silvie Menšíková, Tereza Partyšová, Markéta Lužová, Tereza Kedroňová, Simona Kaláčová</dc:title>
  <dc:creator>Markétka</dc:creator>
  <cp:lastModifiedBy>Přikrylová Romana</cp:lastModifiedBy>
  <cp:revision>209</cp:revision>
  <dcterms:created xsi:type="dcterms:W3CDTF">2020-11-23T11:01:43Z</dcterms:created>
  <dcterms:modified xsi:type="dcterms:W3CDTF">2021-02-01T20:18:31Z</dcterms:modified>
</cp:coreProperties>
</file>