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EB Garamond" panose="00000500000000000000" pitchFamily="2" charset="0"/>
      <p:regular r:id="rId20"/>
      <p:bold r:id="rId21"/>
      <p:italic r:id="rId22"/>
      <p:boldItalic r:id="rId23"/>
    </p:embeddedFont>
    <p:embeddedFont>
      <p:font typeface="Lora" panose="020B0604020202020204" charset="-18"/>
      <p:regular r:id="rId24"/>
      <p:bold r:id="rId25"/>
      <p:italic r:id="rId26"/>
      <p:boldItalic r:id="rId27"/>
    </p:embeddedFont>
    <p:embeddedFont>
      <p:font typeface="Old Standard TT" panose="020B0604020202020204" charset="-18"/>
      <p:regular r:id="rId28"/>
      <p:bold r:id="rId29"/>
      <p:italic r:id="rId30"/>
    </p:embeddedFont>
    <p:embeddedFont>
      <p:font typeface="Pacifico" panose="020B0604020202020204" charset="-18"/>
      <p:regular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9933"/>
    <a:srgbClr val="BCDAC8"/>
    <a:srgbClr val="C3DBC6"/>
    <a:srgbClr val="A6CAAA"/>
    <a:srgbClr val="70C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84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adc67eece2_0_10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adc67eece2_0_10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dc67eece2_0_2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adc67eece2_0_2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dc67eece2_0_2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adc67eece2_0_2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dc67eece2_0_20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dc67eece2_0_20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586fe22a1f6e4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9586fe22a1f6e4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81ac04248feb3fb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81ac04248feb3fb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77ae247a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a77ae247a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586fe22a1f6e49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586fe22a1f6e49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ada0777b14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ada0777b14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77ae247a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a77ae247a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dc67eece2_0_20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dc67eece2_0_20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adc67eece2_0_10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adc67eece2_0_10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804575" y="143650"/>
            <a:ext cx="7198200" cy="128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 b="1" dirty="0">
                <a:latin typeface="Lora"/>
                <a:ea typeface="Lora"/>
                <a:cs typeface="Lora"/>
                <a:sym typeface="Lora"/>
              </a:rPr>
              <a:t>Recycling system in our town.</a:t>
            </a:r>
            <a:br>
              <a:rPr lang="es" sz="3300" b="1" dirty="0">
                <a:latin typeface="Lora"/>
                <a:ea typeface="Lora"/>
                <a:cs typeface="Lora"/>
                <a:sym typeface="Lora"/>
              </a:rPr>
            </a:br>
            <a:r>
              <a:rPr lang="es" sz="2800" b="1" dirty="0">
                <a:latin typeface="Lora"/>
                <a:ea typeface="Lora"/>
                <a:cs typeface="Lora"/>
                <a:sym typeface="Lora"/>
              </a:rPr>
              <a:t>Abarán (Spain)</a:t>
            </a:r>
            <a:endParaRPr sz="2800"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872359" y="3405352"/>
            <a:ext cx="3517966" cy="1631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000000"/>
                </a:solidFill>
                <a:latin typeface="Comic Sans MS" pitchFamily="66" charset="0"/>
              </a:rPr>
              <a:t>Candela Gómez Giménez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000000"/>
                </a:solidFill>
                <a:latin typeface="Comic Sans MS" pitchFamily="66" charset="0"/>
              </a:rPr>
              <a:t>Jimena García Molina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000000"/>
                </a:solidFill>
                <a:latin typeface="Comic Sans MS" pitchFamily="66" charset="0"/>
              </a:rPr>
              <a:t>Iván Jesús Tenepaguay Cueva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000000"/>
                </a:solidFill>
                <a:latin typeface="Comic Sans MS" pitchFamily="66" charset="0"/>
              </a:rPr>
              <a:t>Pablo Ríos Carrasco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000000"/>
                </a:solidFill>
                <a:latin typeface="Comic Sans MS" pitchFamily="66" charset="0"/>
              </a:rPr>
              <a:t>Gabriel Sebastian Nuñez Zambrano.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1" dirty="0">
                <a:solidFill>
                  <a:srgbClr val="000000"/>
                </a:solidFill>
                <a:latin typeface="Comic Sans MS" pitchFamily="66" charset="0"/>
              </a:rPr>
              <a:t>IES. Villa de Abarán (Spain)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 l="-43740" t="225600" r="43739" b="-225600"/>
          <a:stretch/>
        </p:blipFill>
        <p:spPr>
          <a:xfrm rot="10800000" flipH="1">
            <a:off x="0" y="-4"/>
            <a:ext cx="725150" cy="649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804575" y="1975945"/>
            <a:ext cx="6121742" cy="12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38761D"/>
                </a:solidFill>
                <a:latin typeface="Comic Sans MS" pitchFamily="66" charset="0"/>
                <a:ea typeface="Lora"/>
                <a:cs typeface="Lora"/>
                <a:sym typeface="Lora"/>
              </a:rPr>
              <a:t>ERASMUS+ </a:t>
            </a:r>
            <a:endParaRPr sz="2000" b="1">
              <a:solidFill>
                <a:srgbClr val="38761D"/>
              </a:solidFill>
              <a:latin typeface="Comic Sans MS" pitchFamily="66" charset="0"/>
              <a:ea typeface="Lora"/>
              <a:cs typeface="Lora"/>
              <a:sym typeface="Lor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38761D"/>
                </a:solidFill>
                <a:latin typeface="Comic Sans MS" pitchFamily="66" charset="0"/>
                <a:ea typeface="Lora"/>
                <a:cs typeface="Lora"/>
                <a:sym typeface="Lora"/>
              </a:rPr>
              <a:t>“HAPPY, HEALTHY, WISE AND WEALTHY”</a:t>
            </a:r>
            <a:endParaRPr sz="2000" b="1">
              <a:solidFill>
                <a:srgbClr val="38761D"/>
              </a:solidFill>
              <a:latin typeface="Comic Sans MS" pitchFamily="66" charset="0"/>
              <a:ea typeface="Lora"/>
              <a:cs typeface="Lora"/>
              <a:sym typeface="Lora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290" y="4487917"/>
            <a:ext cx="567558" cy="37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3567" y="1723663"/>
            <a:ext cx="1783082" cy="170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8550" y="4623975"/>
            <a:ext cx="1521745" cy="33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8950" y="4635175"/>
            <a:ext cx="1521751" cy="3104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195;p39"/>
          <p:cNvSpPr/>
          <p:nvPr/>
        </p:nvSpPr>
        <p:spPr>
          <a:xfrm>
            <a:off x="283779" y="3436883"/>
            <a:ext cx="588580" cy="1019504"/>
          </a:xfrm>
          <a:custGeom>
            <a:avLst/>
            <a:gdLst/>
            <a:ahLst/>
            <a:cxnLst/>
            <a:rect l="l" t="t" r="r" b="b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3" descr="Gráfico de respuestas de formularios. Título de la pregunta: How much do you know about recycling waste?. Número de respuestas: 42 respuestas."/>
          <p:cNvPicPr preferRelativeResize="0"/>
          <p:nvPr/>
        </p:nvPicPr>
        <p:blipFill rotWithShape="1">
          <a:blip r:embed="rId3">
            <a:alphaModFix/>
          </a:blip>
          <a:srcRect r="20477"/>
          <a:stretch/>
        </p:blipFill>
        <p:spPr>
          <a:xfrm>
            <a:off x="305150" y="124250"/>
            <a:ext cx="4624718" cy="2447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Google Shape;10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7751" y="0"/>
            <a:ext cx="747078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r="3531"/>
          <a:stretch>
            <a:fillRect/>
          </a:stretch>
        </p:blipFill>
        <p:spPr bwMode="auto">
          <a:xfrm>
            <a:off x="3127486" y="2097920"/>
            <a:ext cx="5743246" cy="2835374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86" name="Google Shape;186;p23"/>
          <p:cNvSpPr txBox="1"/>
          <p:nvPr/>
        </p:nvSpPr>
        <p:spPr>
          <a:xfrm>
            <a:off x="283779" y="3913132"/>
            <a:ext cx="3097293" cy="417130"/>
          </a:xfrm>
          <a:prstGeom prst="rect">
            <a:avLst/>
          </a:prstGeom>
          <a:solidFill>
            <a:srgbClr val="BCDAC8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chemeClr val="dk1"/>
                </a:solidFill>
                <a:latin typeface="+mj-lt"/>
                <a:ea typeface="Old Standard TT"/>
                <a:cs typeface="Old Standard TT"/>
                <a:sym typeface="Old Standard TT"/>
              </a:rPr>
              <a:t>Other materials</a:t>
            </a:r>
            <a:r>
              <a:rPr lang="es" sz="1200" dirty="0">
                <a:solidFill>
                  <a:schemeClr val="dk1"/>
                </a:solidFill>
                <a:latin typeface="+mj-lt"/>
                <a:ea typeface="Old Standard TT"/>
                <a:cs typeface="Old Standard TT"/>
                <a:sym typeface="Old Standard TT"/>
              </a:rPr>
              <a:t>: batteries, clothes,..</a:t>
            </a:r>
            <a:endParaRPr sz="1200">
              <a:latin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4" descr="Gráfico de respuestas de formularios. Título de la pregunta: How often do you recycle?. Número de respuestas: 42 respuestas."/>
          <p:cNvPicPr preferRelativeResize="0"/>
          <p:nvPr/>
        </p:nvPicPr>
        <p:blipFill rotWithShape="1">
          <a:blip r:embed="rId3">
            <a:alphaModFix/>
          </a:blip>
          <a:srcRect l="1492" r="22738"/>
          <a:stretch/>
        </p:blipFill>
        <p:spPr>
          <a:xfrm>
            <a:off x="91500" y="62100"/>
            <a:ext cx="4442347" cy="24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 descr="Gráfico de respuestas de formularios. Título de la pregunta: Do you think the way you recycle is worth doing?. Número de respuestas: 42 respuestas."/>
          <p:cNvPicPr preferRelativeResize="0"/>
          <p:nvPr/>
        </p:nvPicPr>
        <p:blipFill rotWithShape="1">
          <a:blip r:embed="rId4">
            <a:alphaModFix/>
          </a:blip>
          <a:srcRect r="24230"/>
          <a:stretch/>
        </p:blipFill>
        <p:spPr>
          <a:xfrm>
            <a:off x="4911946" y="62100"/>
            <a:ext cx="4232054" cy="23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 descr="Gráfico de respuestas de formularios. Título de la pregunta: Is there any kind of waste you do not know how to recycle so it ends up in municipal waste disposal areas?. Número de respuestas: 42 respuestas."/>
          <p:cNvPicPr preferRelativeResize="0"/>
          <p:nvPr/>
        </p:nvPicPr>
        <p:blipFill rotWithShape="1">
          <a:blip r:embed="rId5">
            <a:alphaModFix/>
          </a:blip>
          <a:srcRect r="6620"/>
          <a:stretch/>
        </p:blipFill>
        <p:spPr>
          <a:xfrm>
            <a:off x="91500" y="2645180"/>
            <a:ext cx="4719900" cy="229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 descr="Gráfico de respuestas de formularios. Título de la pregunta: How many different dustbins have you got at home?. Número de respuestas: 42 respuestas."/>
          <p:cNvPicPr preferRelativeResize="0"/>
          <p:nvPr/>
        </p:nvPicPr>
        <p:blipFill rotWithShape="1">
          <a:blip r:embed="rId6">
            <a:alphaModFix/>
          </a:blip>
          <a:srcRect r="29918"/>
          <a:stretch/>
        </p:blipFill>
        <p:spPr>
          <a:xfrm>
            <a:off x="4811400" y="2571750"/>
            <a:ext cx="4108975" cy="24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 descr="Gráfico de respuestas de formularios. Título de la pregunta: Do you have enough information about recycling provided by your municipal authority?. Número de respuestas: 42 respuestas."/>
          <p:cNvPicPr preferRelativeResize="0"/>
          <p:nvPr/>
        </p:nvPicPr>
        <p:blipFill rotWithShape="1">
          <a:blip r:embed="rId3">
            <a:alphaModFix/>
          </a:blip>
          <a:srcRect r="9804"/>
          <a:stretch/>
        </p:blipFill>
        <p:spPr>
          <a:xfrm>
            <a:off x="152400" y="152400"/>
            <a:ext cx="4991100" cy="23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 descr="Gráfico de respuestas de formularios. Título de la pregunta: Is recycling important in your community?. Número de respuestas: 42 respuestas."/>
          <p:cNvPicPr preferRelativeResize="0"/>
          <p:nvPr/>
        </p:nvPicPr>
        <p:blipFill rotWithShape="1">
          <a:blip r:embed="rId4">
            <a:alphaModFix/>
          </a:blip>
          <a:srcRect r="19445"/>
          <a:stretch/>
        </p:blipFill>
        <p:spPr>
          <a:xfrm>
            <a:off x="77850" y="2481050"/>
            <a:ext cx="4767475" cy="24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 txBox="1"/>
          <p:nvPr/>
        </p:nvSpPr>
        <p:spPr>
          <a:xfrm>
            <a:off x="5760905" y="774952"/>
            <a:ext cx="2973900" cy="3492248"/>
          </a:xfrm>
          <a:prstGeom prst="rect">
            <a:avLst/>
          </a:prstGeom>
          <a:solidFill>
            <a:srgbClr val="BCDAC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latin typeface="+mn-lt"/>
                <a:ea typeface="Roboto"/>
                <a:cs typeface="Roboto"/>
                <a:sym typeface="Roboto"/>
              </a:rPr>
              <a:t>What prevents you from recycling the most?</a:t>
            </a:r>
            <a:endParaRPr sz="1100"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+mn-lt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" sz="1100" dirty="0">
                <a:latin typeface="+mn-lt"/>
                <a:ea typeface="Roboto"/>
                <a:cs typeface="Roboto"/>
                <a:sym typeface="Roboto"/>
              </a:rPr>
              <a:t>Lack of containers</a:t>
            </a:r>
          </a:p>
          <a:p>
            <a:pPr marL="457200" lvl="0" indent="-304800" algn="l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" sz="1100" dirty="0">
                <a:latin typeface="+mn-lt"/>
                <a:ea typeface="Roboto"/>
                <a:cs typeface="Roboto"/>
                <a:sym typeface="Roboto"/>
              </a:rPr>
              <a:t>Have more information</a:t>
            </a:r>
          </a:p>
          <a:p>
            <a:pPr marL="457200" lvl="0" indent="-304800" algn="l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" sz="1100" dirty="0">
                <a:latin typeface="+mn-lt"/>
                <a:ea typeface="Roboto"/>
                <a:cs typeface="Roboto"/>
                <a:sym typeface="Roboto"/>
              </a:rPr>
              <a:t>Lack of space at home for cubes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100" dirty="0"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+mn-lt"/>
              <a:ea typeface="Roboto"/>
              <a:cs typeface="Roboto"/>
              <a:sym typeface="Roboto"/>
            </a:endParaRPr>
          </a:p>
          <a:p>
            <a:r>
              <a:rPr lang="es" sz="1100" dirty="0">
                <a:latin typeface="+mn-lt"/>
                <a:ea typeface="Roboto"/>
                <a:cs typeface="Roboto"/>
                <a:sym typeface="Roboto"/>
              </a:rPr>
              <a:t>What would help you to recycle more efficiently?</a:t>
            </a:r>
          </a:p>
          <a:p>
            <a:endParaRPr lang="es" sz="1100" dirty="0">
              <a:latin typeface="+mn-lt"/>
              <a:ea typeface="Roboto"/>
              <a:cs typeface="Roboto"/>
              <a:sym typeface="Roboto"/>
            </a:endParaRPr>
          </a:p>
          <a:p>
            <a:pPr marL="457200" indent="-304800">
              <a:lnSpc>
                <a:spcPts val="1600"/>
              </a:lnSpc>
              <a:buSzPts val="1200"/>
              <a:buFont typeface="Roboto"/>
              <a:buChar char="●"/>
            </a:pPr>
            <a:r>
              <a:rPr lang="es" sz="1100" dirty="0">
                <a:latin typeface="+mn-lt"/>
                <a:ea typeface="Roboto"/>
                <a:cs typeface="Roboto"/>
                <a:sym typeface="Roboto"/>
              </a:rPr>
              <a:t>More bins or containers</a:t>
            </a:r>
          </a:p>
          <a:p>
            <a:pPr marL="457200" indent="-304800">
              <a:lnSpc>
                <a:spcPts val="1600"/>
              </a:lnSpc>
              <a:buSzPts val="1200"/>
              <a:buFont typeface="Roboto"/>
              <a:buChar char="●"/>
            </a:pPr>
            <a:r>
              <a:rPr lang="es" sz="1100" dirty="0">
                <a:latin typeface="+mn-lt"/>
                <a:ea typeface="Roboto"/>
                <a:cs typeface="Roboto"/>
                <a:sym typeface="Roboto"/>
              </a:rPr>
              <a:t>More special containers (oil, batteries, ...)</a:t>
            </a:r>
          </a:p>
          <a:p>
            <a:pPr marL="457200" indent="-304800">
              <a:lnSpc>
                <a:spcPts val="1600"/>
              </a:lnSpc>
              <a:buSzPts val="1200"/>
              <a:buFont typeface="Roboto"/>
              <a:buChar char="●"/>
            </a:pPr>
            <a:r>
              <a:rPr lang="es" sz="1100" dirty="0">
                <a:latin typeface="+mn-lt"/>
                <a:ea typeface="Roboto"/>
                <a:cs typeface="Roboto"/>
                <a:sym typeface="Roboto"/>
              </a:rPr>
              <a:t>More information and awareness campaigns</a:t>
            </a:r>
            <a:endParaRPr sz="1200" b="1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74" y="121238"/>
            <a:ext cx="1088601" cy="24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7751" y="0"/>
            <a:ext cx="747078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195;p39"/>
          <p:cNvSpPr/>
          <p:nvPr/>
        </p:nvSpPr>
        <p:spPr>
          <a:xfrm>
            <a:off x="3330057" y="819807"/>
            <a:ext cx="2194939" cy="3005958"/>
          </a:xfrm>
          <a:custGeom>
            <a:avLst/>
            <a:gdLst/>
            <a:ahLst/>
            <a:cxnLst/>
            <a:rect l="l" t="t" r="r" b="b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26"/>
          <p:cNvPicPr preferRelativeResize="0"/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alphaModFix/>
          </a:blip>
          <a:srcRect l="10946" r="7744"/>
          <a:stretch>
            <a:fillRect/>
          </a:stretch>
        </p:blipFill>
        <p:spPr>
          <a:xfrm>
            <a:off x="3657600" y="1939814"/>
            <a:ext cx="1545021" cy="128686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 txBox="1">
            <a:spLocks noGrp="1"/>
          </p:cNvSpPr>
          <p:nvPr>
            <p:ph type="title"/>
          </p:nvPr>
        </p:nvSpPr>
        <p:spPr>
          <a:xfrm>
            <a:off x="623400" y="3825765"/>
            <a:ext cx="8520600" cy="935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b="1" dirty="0">
                <a:solidFill>
                  <a:srgbClr val="38761D"/>
                </a:solidFill>
                <a:latin typeface="Lora"/>
                <a:ea typeface="Lora"/>
                <a:cs typeface="Lora"/>
                <a:sym typeface="Lora"/>
              </a:rPr>
              <a:t>Thanks for your attention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903890" y="388882"/>
            <a:ext cx="5125435" cy="5990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b="1" dirty="0">
                <a:solidFill>
                  <a:srgbClr val="38761D"/>
                </a:solidFill>
                <a:latin typeface="Lora"/>
                <a:ea typeface="Lora"/>
                <a:cs typeface="Lora"/>
                <a:sym typeface="Lora"/>
              </a:rPr>
              <a:t>Recycling containers</a:t>
            </a:r>
            <a:endParaRPr sz="3400" b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147145" y="1197193"/>
            <a:ext cx="5812221" cy="3055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On the street of Abarán we have four differents containers where we throw residues. Here are the examples:  </a:t>
            </a:r>
            <a:endParaRPr sz="160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s" sz="16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The blue container      that is for paper and paperboard.</a:t>
            </a: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s" sz="16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The yellow container      that is for plastic, tins and bricks. </a:t>
            </a: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s" sz="16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The dark green      that is for organics waste. </a:t>
            </a:r>
          </a:p>
          <a:p>
            <a:pPr marL="457200" lvl="0" indent="-330200" algn="l" rtl="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Lora"/>
              <a:buChar char="●"/>
            </a:pPr>
            <a:r>
              <a:rPr lang="es" sz="16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The </a:t>
            </a:r>
            <a:r>
              <a:rPr lang="es" sz="1600" dirty="0">
                <a:solidFill>
                  <a:srgbClr val="006600"/>
                </a:solidFill>
                <a:latin typeface="+mn-lt"/>
                <a:ea typeface="Arial"/>
                <a:cs typeface="Arial"/>
                <a:sym typeface="Arial"/>
              </a:rPr>
              <a:t>igloo green </a:t>
            </a:r>
            <a:r>
              <a:rPr lang="es" sz="16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is for glass (bottles, jars...)</a:t>
            </a:r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t="12249"/>
          <a:stretch/>
        </p:blipFill>
        <p:spPr>
          <a:xfrm rot="602653">
            <a:off x="6171371" y="3142538"/>
            <a:ext cx="2024628" cy="188954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">
            <a:off x="6085494" y="1849816"/>
            <a:ext cx="2077478" cy="155198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5">
            <a:alphaModFix/>
          </a:blip>
          <a:srcRect l="7077" r="5548"/>
          <a:stretch/>
        </p:blipFill>
        <p:spPr>
          <a:xfrm rot="-5751470">
            <a:off x="6383047" y="202994"/>
            <a:ext cx="1872801" cy="16076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1" name="Google Shape;101;p15" descr="Por qué no se puede tirar cristal en los contenedores para vidrio? &gt;&gt;  Ecolaboratorio &gt;&gt; Blogs EL PAÍS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16852" r="13823"/>
          <a:stretch/>
        </p:blipFill>
        <p:spPr>
          <a:xfrm>
            <a:off x="4326221" y="3137481"/>
            <a:ext cx="1655550" cy="179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Elipse"/>
          <p:cNvSpPr/>
          <p:nvPr/>
        </p:nvSpPr>
        <p:spPr>
          <a:xfrm>
            <a:off x="2431124" y="2110391"/>
            <a:ext cx="220717" cy="193128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2602574" y="2540045"/>
            <a:ext cx="220717" cy="193128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2133944" y="2962955"/>
            <a:ext cx="220717" cy="193128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Google Shape;10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174" y="121238"/>
            <a:ext cx="1088601" cy="24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67751" y="0"/>
            <a:ext cx="747078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632150" y="220717"/>
            <a:ext cx="7944291" cy="6095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b="1" dirty="0">
                <a:solidFill>
                  <a:srgbClr val="38761D"/>
                </a:solidFill>
                <a:latin typeface="Lora"/>
                <a:ea typeface="Lora"/>
                <a:cs typeface="Lora"/>
                <a:sym typeface="Lora"/>
              </a:rPr>
              <a:t>Ecopark</a:t>
            </a:r>
            <a:endParaRPr sz="2800" b="1" i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79199" y="838200"/>
            <a:ext cx="8738979" cy="13794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s" sz="16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There is an eco-park near Abaran (1 Km), in which we can throw some things that could not be thrown into a normal container like a door, sofa, computer, lamp ...</a:t>
            </a: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s" sz="16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People have to go with their car to deposit them, but the local government has a garbage collection plan as well.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>
              <a:solidFill>
                <a:srgbClr val="000000"/>
              </a:solidFill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0512" y="2238703"/>
            <a:ext cx="5483874" cy="2690969"/>
          </a:xfrm>
          <a:prstGeom prst="rect">
            <a:avLst/>
          </a:prstGeom>
          <a:noFill/>
          <a:ln w="12700">
            <a:solidFill>
              <a:srgbClr val="3399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10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174" y="121238"/>
            <a:ext cx="1088601" cy="24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7751" y="0"/>
            <a:ext cx="747078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311700" y="3366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200" b="1" dirty="0">
                <a:solidFill>
                  <a:srgbClr val="38761D"/>
                </a:solidFill>
                <a:latin typeface="Lora"/>
                <a:ea typeface="Lora"/>
                <a:cs typeface="Lora"/>
                <a:sym typeface="Lora"/>
              </a:rPr>
              <a:t>Other recycling bins</a:t>
            </a:r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1"/>
          </p:nvPr>
        </p:nvSpPr>
        <p:spPr>
          <a:xfrm>
            <a:off x="311700" y="1072625"/>
            <a:ext cx="8520600" cy="14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s" sz="1600" dirty="0">
                <a:latin typeface="+mn-lt"/>
                <a:ea typeface="Arial"/>
                <a:cs typeface="Arial"/>
                <a:sym typeface="Arial"/>
              </a:rPr>
              <a:t>In addition to the Ecopark, we have other types of special containers for storing medicines, clothes, used cooking oils or batteries.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500"/>
              <a:buFont typeface="Arial"/>
              <a:buChar char="●"/>
            </a:pPr>
            <a:r>
              <a:rPr lang="es" sz="1600" dirty="0">
                <a:latin typeface="+mn-lt"/>
                <a:ea typeface="Arial"/>
                <a:cs typeface="Arial"/>
                <a:sym typeface="Arial"/>
              </a:rPr>
              <a:t>Normally, these containers are not on the street. They are usually found in stores.</a:t>
            </a:r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">
            <a:off x="967900" y="2529650"/>
            <a:ext cx="1870075" cy="189931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120" name="Google Shape;12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">
            <a:off x="3074311" y="2547942"/>
            <a:ext cx="1528057" cy="1862743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121" name="Google Shape;121;p17"/>
          <p:cNvPicPr preferRelativeResize="0"/>
          <p:nvPr/>
        </p:nvPicPr>
        <p:blipFill rotWithShape="1">
          <a:blip r:embed="rId5">
            <a:alphaModFix/>
          </a:blip>
          <a:srcRect l="48371" t="5320"/>
          <a:stretch/>
        </p:blipFill>
        <p:spPr>
          <a:xfrm>
            <a:off x="6984200" y="2126413"/>
            <a:ext cx="1389150" cy="23025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22" name="Google Shape;122;p17"/>
          <p:cNvSpPr txBox="1"/>
          <p:nvPr/>
        </p:nvSpPr>
        <p:spPr>
          <a:xfrm>
            <a:off x="4913625" y="2887825"/>
            <a:ext cx="1673400" cy="18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8688" y="2447175"/>
            <a:ext cx="1870074" cy="198177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124" name="Google Shape;124;p17"/>
          <p:cNvSpPr txBox="1"/>
          <p:nvPr/>
        </p:nvSpPr>
        <p:spPr>
          <a:xfrm>
            <a:off x="1228850" y="4392363"/>
            <a:ext cx="1287600" cy="3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Medicines</a:t>
            </a:r>
            <a:endParaRPr sz="1200"/>
          </a:p>
        </p:txBody>
      </p:sp>
      <p:sp>
        <p:nvSpPr>
          <p:cNvPr id="125" name="Google Shape;125;p17"/>
          <p:cNvSpPr txBox="1"/>
          <p:nvPr/>
        </p:nvSpPr>
        <p:spPr>
          <a:xfrm>
            <a:off x="3289000" y="4428963"/>
            <a:ext cx="1287600" cy="3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Batteries</a:t>
            </a:r>
            <a:endParaRPr sz="1200"/>
          </a:p>
        </p:txBody>
      </p:sp>
      <p:sp>
        <p:nvSpPr>
          <p:cNvPr id="126" name="Google Shape;126;p17"/>
          <p:cNvSpPr txBox="1"/>
          <p:nvPr/>
        </p:nvSpPr>
        <p:spPr>
          <a:xfrm>
            <a:off x="5129925" y="4428963"/>
            <a:ext cx="1287600" cy="3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/>
              <a:t>Cooking oil</a:t>
            </a:r>
            <a:endParaRPr sz="1200"/>
          </a:p>
        </p:txBody>
      </p:sp>
      <p:sp>
        <p:nvSpPr>
          <p:cNvPr id="127" name="Google Shape;127;p17"/>
          <p:cNvSpPr txBox="1"/>
          <p:nvPr/>
        </p:nvSpPr>
        <p:spPr>
          <a:xfrm>
            <a:off x="7048625" y="4428963"/>
            <a:ext cx="1528200" cy="3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/>
              <a:t>Clothes, shoes, ...</a:t>
            </a:r>
            <a:endParaRPr sz="1200"/>
          </a:p>
        </p:txBody>
      </p:sp>
      <p:pic>
        <p:nvPicPr>
          <p:cNvPr id="19" name="Google Shape;10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174" y="121238"/>
            <a:ext cx="1088601" cy="24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67751" y="0"/>
            <a:ext cx="747078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>
            <a:spLocks noGrp="1"/>
          </p:cNvSpPr>
          <p:nvPr>
            <p:ph type="title"/>
          </p:nvPr>
        </p:nvSpPr>
        <p:spPr>
          <a:xfrm>
            <a:off x="311700" y="18251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b="1">
                <a:solidFill>
                  <a:srgbClr val="38761D"/>
                </a:solidFill>
                <a:latin typeface="Lora"/>
                <a:ea typeface="Lora"/>
                <a:cs typeface="Lora"/>
                <a:sym typeface="Lora"/>
              </a:rPr>
              <a:t>Recycling at home</a:t>
            </a:r>
            <a:endParaRPr b="1" u="sng">
              <a:solidFill>
                <a:srgbClr val="274E1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5" name="Google Shape;135;p18"/>
          <p:cNvSpPr txBox="1">
            <a:spLocks noGrp="1"/>
          </p:cNvSpPr>
          <p:nvPr>
            <p:ph type="body" idx="1"/>
          </p:nvPr>
        </p:nvSpPr>
        <p:spPr>
          <a:xfrm>
            <a:off x="294289" y="798787"/>
            <a:ext cx="8534401" cy="16501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-317500">
              <a:spcBef>
                <a:spcPts val="1200"/>
              </a:spcBef>
              <a:buClr>
                <a:srgbClr val="202124"/>
              </a:buClr>
              <a:buSzPts val="1400"/>
              <a:buNone/>
            </a:pPr>
            <a:r>
              <a:rPr lang="en-US" sz="1400" dirty="0">
                <a:solidFill>
                  <a:srgbClr val="202124"/>
                </a:solidFill>
                <a:latin typeface="+mn-lt"/>
                <a:ea typeface="Arial"/>
                <a:cs typeface="Arial"/>
                <a:sym typeface="Arial"/>
              </a:rPr>
              <a:t>The </a:t>
            </a:r>
            <a:r>
              <a:rPr lang="en-US" sz="1400" b="1" dirty="0">
                <a:solidFill>
                  <a:srgbClr val="202124"/>
                </a:solidFill>
                <a:latin typeface="+mn-lt"/>
                <a:ea typeface="Arial"/>
                <a:cs typeface="Arial"/>
                <a:sym typeface="Arial"/>
              </a:rPr>
              <a:t>number of containers at home </a:t>
            </a:r>
            <a:r>
              <a:rPr lang="en-US" sz="1400" dirty="0">
                <a:solidFill>
                  <a:srgbClr val="202124"/>
                </a:solidFill>
                <a:latin typeface="+mn-lt"/>
                <a:ea typeface="Arial"/>
                <a:cs typeface="Arial"/>
                <a:sym typeface="Arial"/>
              </a:rPr>
              <a:t>depends on the recycling commitment that each family has. That is why we find houses in which there can be </a:t>
            </a:r>
            <a:r>
              <a:rPr lang="en-US" sz="1400" u="sng" dirty="0">
                <a:solidFill>
                  <a:srgbClr val="202124"/>
                </a:solidFill>
                <a:latin typeface="+mn-lt"/>
                <a:ea typeface="Arial"/>
                <a:cs typeface="Arial"/>
                <a:sym typeface="Arial"/>
              </a:rPr>
              <a:t>up to 7 and 8 different containers or bags to separate</a:t>
            </a:r>
            <a:r>
              <a:rPr lang="en-US" sz="1400" dirty="0">
                <a:solidFill>
                  <a:srgbClr val="202124"/>
                </a:solidFill>
                <a:latin typeface="+mn-lt"/>
                <a:ea typeface="Arial"/>
                <a:cs typeface="Arial"/>
                <a:sym typeface="Arial"/>
              </a:rPr>
              <a:t>.  </a:t>
            </a:r>
            <a:endParaRPr lang="es" sz="1400" dirty="0">
              <a:solidFill>
                <a:srgbClr val="202124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202124"/>
              </a:buClr>
              <a:buSzPts val="1400"/>
              <a:buFont typeface="Arial"/>
              <a:buChar char="●"/>
            </a:pPr>
            <a:r>
              <a:rPr lang="es" sz="1400" dirty="0">
                <a:solidFill>
                  <a:srgbClr val="202124"/>
                </a:solidFill>
                <a:latin typeface="+mn-lt"/>
                <a:ea typeface="Arial"/>
                <a:cs typeface="Arial"/>
                <a:sym typeface="Arial"/>
              </a:rPr>
              <a:t>Organic, glass, plastics, paper and cardboard are </a:t>
            </a:r>
            <a:r>
              <a:rPr lang="es" sz="1400" b="1" dirty="0">
                <a:solidFill>
                  <a:srgbClr val="202124"/>
                </a:solidFill>
                <a:latin typeface="+mn-lt"/>
                <a:ea typeface="Arial"/>
                <a:cs typeface="Arial"/>
                <a:sym typeface="Arial"/>
              </a:rPr>
              <a:t>the most common</a:t>
            </a:r>
            <a:r>
              <a:rPr lang="es" sz="1400" dirty="0">
                <a:solidFill>
                  <a:srgbClr val="202124"/>
                </a:solidFill>
                <a:latin typeface="+mn-lt"/>
                <a:ea typeface="Arial"/>
                <a:cs typeface="Arial"/>
                <a:sym typeface="Arial"/>
              </a:rPr>
              <a:t>.       </a:t>
            </a: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202124"/>
              </a:buClr>
              <a:buSzPts val="1400"/>
              <a:buFont typeface="Arial"/>
              <a:buChar char="●"/>
            </a:pPr>
            <a:r>
              <a:rPr lang="es" sz="1400" dirty="0">
                <a:solidFill>
                  <a:srgbClr val="202124"/>
                </a:solidFill>
                <a:latin typeface="+mn-lt"/>
                <a:ea typeface="Arial"/>
                <a:cs typeface="Arial"/>
                <a:sym typeface="Arial"/>
              </a:rPr>
              <a:t>But there exist more: medicines,batteries, oil and some objects for the Ecopark.</a:t>
            </a:r>
          </a:p>
        </p:txBody>
      </p:sp>
      <p:pic>
        <p:nvPicPr>
          <p:cNvPr id="136" name="Google Shape;13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">
            <a:off x="591020" y="2788423"/>
            <a:ext cx="2231460" cy="176403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7" name="Google Shape;13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3840" y="2773504"/>
            <a:ext cx="1747625" cy="17728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8" name="Google Shape;13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">
            <a:off x="5137484" y="2814883"/>
            <a:ext cx="1792205" cy="173213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9" name="Google Shape;13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">
            <a:off x="7093668" y="2533320"/>
            <a:ext cx="1853125" cy="221838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10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174" y="121238"/>
            <a:ext cx="1088601" cy="24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67751" y="0"/>
            <a:ext cx="747078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>
            <a:spLocks noGrp="1"/>
          </p:cNvSpPr>
          <p:nvPr>
            <p:ph type="title"/>
          </p:nvPr>
        </p:nvSpPr>
        <p:spPr>
          <a:xfrm>
            <a:off x="311700" y="304800"/>
            <a:ext cx="5973486" cy="6306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b="1" dirty="0">
                <a:solidFill>
                  <a:srgbClr val="38761D"/>
                </a:solidFill>
                <a:latin typeface="Lora"/>
                <a:ea typeface="Lora"/>
                <a:cs typeface="Lora"/>
                <a:sym typeface="Lora"/>
              </a:rPr>
              <a:t>Recycling in IES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7" name="Google Shape;147;p19"/>
          <p:cNvSpPr txBox="1">
            <a:spLocks noGrp="1"/>
          </p:cNvSpPr>
          <p:nvPr>
            <p:ph type="body" idx="1"/>
          </p:nvPr>
        </p:nvSpPr>
        <p:spPr>
          <a:xfrm>
            <a:off x="132365" y="1082566"/>
            <a:ext cx="5438700" cy="34789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our secondary school we don’t recycle a lot.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only have 3 different containers and we don't have all of them in all classrooms. There are 3 containers: </a:t>
            </a:r>
            <a:r>
              <a:rPr lang="es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r>
              <a:rPr lang="e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yellow</a:t>
            </a:r>
            <a:r>
              <a:rPr lang="e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a </a:t>
            </a:r>
            <a:r>
              <a:rPr lang="es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general</a:t>
            </a:r>
            <a:r>
              <a:rPr lang="e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bin.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e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 It is for paper and cardboard and we have one of this in some the classes.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s" sz="1400" dirty="0">
                <a:latin typeface="Arial"/>
                <a:ea typeface="Arial"/>
                <a:cs typeface="Arial"/>
                <a:sym typeface="Arial"/>
              </a:rPr>
              <a:t>	It </a:t>
            </a:r>
            <a:r>
              <a:rPr lang="e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for plastic, bricks and tins. We have one of this in some classes too.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e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General bin: in this one we throw food, foil, soda cans…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49" name="Google Shape;149;p19"/>
          <p:cNvPicPr preferRelativeResize="0"/>
          <p:nvPr/>
        </p:nvPicPr>
        <p:blipFill rotWithShape="1">
          <a:blip r:embed="rId3">
            <a:alphaModFix/>
          </a:blip>
          <a:srcRect r="19465"/>
          <a:stretch/>
        </p:blipFill>
        <p:spPr>
          <a:xfrm rot="220165">
            <a:off x="5930138" y="2704710"/>
            <a:ext cx="2276039" cy="2119537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7 Elipse"/>
          <p:cNvSpPr/>
          <p:nvPr/>
        </p:nvSpPr>
        <p:spPr>
          <a:xfrm>
            <a:off x="371097" y="2880399"/>
            <a:ext cx="220717" cy="202684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355332" y="3516274"/>
            <a:ext cx="220717" cy="202684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348237" y="4145319"/>
            <a:ext cx="220717" cy="202684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Google Shape;10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174" y="121238"/>
            <a:ext cx="1088601" cy="24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7751" y="0"/>
            <a:ext cx="747078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5211" y="457927"/>
            <a:ext cx="2897147" cy="2075129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72662">
            <a:off x="5039758" y="616950"/>
            <a:ext cx="3967232" cy="227245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1807779" y="244250"/>
            <a:ext cx="3869120" cy="8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b="1" dirty="0">
                <a:solidFill>
                  <a:srgbClr val="38761D"/>
                </a:solidFill>
                <a:latin typeface="Lora"/>
                <a:ea typeface="Lora"/>
                <a:cs typeface="Lora"/>
                <a:sym typeface="Lora"/>
              </a:rPr>
              <a:t>Some problems</a:t>
            </a:r>
            <a:r>
              <a:rPr lang="es" sz="3200" b="1" dirty="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2300"/>
          </a:p>
        </p:txBody>
      </p:sp>
      <p:sp>
        <p:nvSpPr>
          <p:cNvPr id="158" name="Google Shape;158;p20"/>
          <p:cNvSpPr txBox="1"/>
          <p:nvPr/>
        </p:nvSpPr>
        <p:spPr>
          <a:xfrm>
            <a:off x="409904" y="2590801"/>
            <a:ext cx="5108028" cy="2054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+mn-lt"/>
              </a:rPr>
              <a:t>Other problems are:</a:t>
            </a: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s" b="1" dirty="0">
                <a:latin typeface="+mn-lt"/>
              </a:rPr>
              <a:t>Lack of information</a:t>
            </a:r>
            <a:r>
              <a:rPr lang="es" dirty="0">
                <a:latin typeface="+mn-lt"/>
              </a:rPr>
              <a:t>: incorrect use of recycling containers (waste mix, ...)</a:t>
            </a:r>
            <a:endParaRPr>
              <a:latin typeface="+mn-l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b="1" dirty="0">
                <a:latin typeface="+mn-lt"/>
              </a:rPr>
              <a:t>Lack of awareness</a:t>
            </a:r>
            <a:r>
              <a:rPr lang="es" dirty="0">
                <a:latin typeface="+mn-lt"/>
              </a:rPr>
              <a:t>: abandonment of waste outside containers (causing pollution problems)</a:t>
            </a:r>
            <a:endParaRPr>
              <a:latin typeface="+mn-lt"/>
            </a:endParaRPr>
          </a:p>
        </p:txBody>
      </p:sp>
      <p:pic>
        <p:nvPicPr>
          <p:cNvPr id="161" name="Google Shape;16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1996" y="3079530"/>
            <a:ext cx="2691176" cy="1820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174" y="121238"/>
            <a:ext cx="1088601" cy="24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67751" y="0"/>
            <a:ext cx="747078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13 Rectángulo"/>
          <p:cNvSpPr/>
          <p:nvPr/>
        </p:nvSpPr>
        <p:spPr>
          <a:xfrm>
            <a:off x="189186" y="1252298"/>
            <a:ext cx="5055476" cy="1083374"/>
          </a:xfrm>
          <a:prstGeom prst="rect">
            <a:avLst/>
          </a:prstGeom>
          <a:solidFill>
            <a:srgbClr val="C3DBC6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/>
              <a:t>The biggest problem of our recycling system is that it’s not very efficient. The result is that a large part of the waste is not recycled and ends up in large </a:t>
            </a:r>
            <a:r>
              <a:rPr lang="en-US" b="1" dirty="0"/>
              <a:t>landfills</a:t>
            </a:r>
            <a:r>
              <a:rPr lang="en-US" dirty="0"/>
              <a:t>. In our region there are several of these landfills</a:t>
            </a:r>
            <a:endParaRPr lang="es-E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406293" y="767255"/>
            <a:ext cx="7527300" cy="14504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b="1" dirty="0">
                <a:solidFill>
                  <a:srgbClr val="38761D"/>
                </a:solidFill>
                <a:latin typeface="Lora" charset="0"/>
                <a:ea typeface="Lora"/>
                <a:cs typeface="Lora"/>
                <a:sym typeface="Lora"/>
              </a:rPr>
              <a:t>Recycling Waste in Households in Spain Questionnaire</a:t>
            </a:r>
            <a:endParaRPr sz="2400" b="1">
              <a:solidFill>
                <a:schemeClr val="accent5"/>
              </a:solidFill>
              <a:latin typeface="Lora" charset="0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p21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2420969" y="798785"/>
            <a:ext cx="4137539" cy="413751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 txBox="1">
            <a:spLocks noGrp="1"/>
          </p:cNvSpPr>
          <p:nvPr>
            <p:ph type="body" idx="1"/>
          </p:nvPr>
        </p:nvSpPr>
        <p:spPr>
          <a:xfrm>
            <a:off x="412275" y="2571750"/>
            <a:ext cx="8311311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3200" b="1" dirty="0">
                <a:solidFill>
                  <a:srgbClr val="38761D"/>
                </a:solidFill>
                <a:latin typeface="Lora"/>
                <a:ea typeface="Lora"/>
                <a:cs typeface="Lora"/>
                <a:sym typeface="Lora"/>
              </a:rPr>
              <a:t>RESULTS</a:t>
            </a:r>
            <a:endParaRPr sz="6100"/>
          </a:p>
        </p:txBody>
      </p:sp>
      <p:pic>
        <p:nvPicPr>
          <p:cNvPr id="7" name="Google Shape;10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173" y="121238"/>
            <a:ext cx="1088601" cy="24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2750" y="0"/>
            <a:ext cx="747078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2" descr="Gráfico de respuestas de formularios. Título de la pregunta: Are you interested in the environment?. Número de respuestas: 42 respuestas."/>
          <p:cNvPicPr preferRelativeResize="0"/>
          <p:nvPr/>
        </p:nvPicPr>
        <p:blipFill rotWithShape="1">
          <a:blip r:embed="rId3">
            <a:alphaModFix/>
          </a:blip>
          <a:srcRect t="2000" r="28632" b="-1999"/>
          <a:stretch/>
        </p:blipFill>
        <p:spPr>
          <a:xfrm>
            <a:off x="279327" y="252336"/>
            <a:ext cx="5159669" cy="3042676"/>
          </a:xfrm>
          <a:prstGeom prst="rect">
            <a:avLst/>
          </a:prstGeom>
          <a:noFill/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7" name="Google Shape;177;p22" descr="Gráfico de respuestas de formularios. Título de la pregunta: Is there a recycling system in the place where you live?. Número de respuestas: 42 respuestas."/>
          <p:cNvPicPr preferRelativeResize="0"/>
          <p:nvPr/>
        </p:nvPicPr>
        <p:blipFill rotWithShape="1">
          <a:blip r:embed="rId4">
            <a:alphaModFix/>
          </a:blip>
          <a:srcRect r="25656"/>
          <a:stretch/>
        </p:blipFill>
        <p:spPr>
          <a:xfrm>
            <a:off x="4066125" y="2137598"/>
            <a:ext cx="4891500" cy="2768850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8" name="Google Shape;17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749" y="4636088"/>
            <a:ext cx="1314601" cy="29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1600" y="0"/>
            <a:ext cx="847799" cy="81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541</Words>
  <Application>Microsoft Office PowerPoint</Application>
  <PresentationFormat>Předvádění na obrazovce (16:9)</PresentationFormat>
  <Paragraphs>61</Paragraphs>
  <Slides>13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21" baseType="lpstr">
      <vt:lpstr>Lora</vt:lpstr>
      <vt:lpstr>Pacifico</vt:lpstr>
      <vt:lpstr>EB Garamond</vt:lpstr>
      <vt:lpstr>Arial</vt:lpstr>
      <vt:lpstr>Comic Sans MS</vt:lpstr>
      <vt:lpstr>Old Standard TT</vt:lpstr>
      <vt:lpstr>Roboto</vt:lpstr>
      <vt:lpstr>Paperback</vt:lpstr>
      <vt:lpstr>Recycling system in our town. Abarán (Spain)</vt:lpstr>
      <vt:lpstr>Recycling containers</vt:lpstr>
      <vt:lpstr>Ecopark</vt:lpstr>
      <vt:lpstr>Other recycling bins</vt:lpstr>
      <vt:lpstr>Recycling at home</vt:lpstr>
      <vt:lpstr>Recycling in IES</vt:lpstr>
      <vt:lpstr>Some problems </vt:lpstr>
      <vt:lpstr>Recycling Waste in Households in Spain Questionnaire  </vt:lpstr>
      <vt:lpstr>Prezentace aplikace PowerPoint</vt:lpstr>
      <vt:lpstr>Prezentace aplikace PowerPoint</vt:lpstr>
      <vt:lpstr>Prezentace aplikace PowerPoint</vt:lpstr>
      <vt:lpstr>Prezentace aplikace PowerPoint</vt:lpstr>
      <vt:lpstr>Thanks for your attention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Recycling system in Abarán (Spain)</dc:title>
  <dc:creator>Jose</dc:creator>
  <cp:lastModifiedBy>Eva Machalíkova</cp:lastModifiedBy>
  <cp:revision>25</cp:revision>
  <dcterms:modified xsi:type="dcterms:W3CDTF">2021-05-25T13:13:37Z</dcterms:modified>
</cp:coreProperties>
</file>