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Nunito" pitchFamily="2" charset="-18"/>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oPlATgCSkJNiDWvouXAlnh8sW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a:t>Tuvimos la ocasión de visitar una almacén de frutas cercano a nuestro instituto. Allí nos explicaron todos los pasos que la fruta sigue desde que llega hasta que sale lista para su venta. Cuando visitamos el almacén estaban trabajando con melocotones que iban a enviar a Francia para su venta.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a:t>Aquí estamos dentro de una de las grandes cámaras de refrigeración en las que la fruta, ya envasada en cajas, espera para ser cargada en camiones. La temperatura en el interior de estas cámaras de frío es de unos 3 grados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17"/>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7"/>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7"/>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7"/>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 name="Google Shape;14;p17"/>
          <p:cNvGrpSpPr/>
          <p:nvPr/>
        </p:nvGrpSpPr>
        <p:grpSpPr>
          <a:xfrm>
            <a:off x="255200" y="592"/>
            <a:ext cx="2250363" cy="1044300"/>
            <a:chOff x="255200" y="592"/>
            <a:chExt cx="2250363" cy="1044300"/>
          </a:xfrm>
        </p:grpSpPr>
        <p:sp>
          <p:nvSpPr>
            <p:cNvPr id="15" name="Google Shape;15;p17"/>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7"/>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7"/>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 name="Google Shape;18;p17"/>
          <p:cNvGrpSpPr/>
          <p:nvPr/>
        </p:nvGrpSpPr>
        <p:grpSpPr>
          <a:xfrm>
            <a:off x="905395" y="592"/>
            <a:ext cx="2250363" cy="1044300"/>
            <a:chOff x="905395" y="592"/>
            <a:chExt cx="2250363" cy="1044300"/>
          </a:xfrm>
        </p:grpSpPr>
        <p:sp>
          <p:nvSpPr>
            <p:cNvPr id="19" name="Google Shape;19;p17"/>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7"/>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7"/>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 name="Google Shape;22;p17"/>
          <p:cNvGrpSpPr/>
          <p:nvPr/>
        </p:nvGrpSpPr>
        <p:grpSpPr>
          <a:xfrm>
            <a:off x="7057468" y="5088"/>
            <a:ext cx="1851282" cy="752108"/>
            <a:chOff x="6917201" y="0"/>
            <a:chExt cx="2227777" cy="863400"/>
          </a:xfrm>
        </p:grpSpPr>
        <p:sp>
          <p:nvSpPr>
            <p:cNvPr id="23" name="Google Shape;23;p1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 name="Google Shape;26;p17"/>
          <p:cNvGrpSpPr/>
          <p:nvPr/>
        </p:nvGrpSpPr>
        <p:grpSpPr>
          <a:xfrm>
            <a:off x="6553032" y="4217852"/>
            <a:ext cx="2389068" cy="925737"/>
            <a:chOff x="6917201" y="0"/>
            <a:chExt cx="2227777" cy="863400"/>
          </a:xfrm>
        </p:grpSpPr>
        <p:sp>
          <p:nvSpPr>
            <p:cNvPr id="27" name="Google Shape;27;p17"/>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7"/>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7"/>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30;p17"/>
          <p:cNvGrpSpPr/>
          <p:nvPr/>
        </p:nvGrpSpPr>
        <p:grpSpPr>
          <a:xfrm>
            <a:off x="199149" y="4055652"/>
            <a:ext cx="2795413" cy="1083308"/>
            <a:chOff x="6917201" y="0"/>
            <a:chExt cx="2227777" cy="863400"/>
          </a:xfrm>
        </p:grpSpPr>
        <p:sp>
          <p:nvSpPr>
            <p:cNvPr id="31" name="Google Shape;31;p17"/>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7"/>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7"/>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 name="Google Shape;34;p17"/>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35" name="Google Shape;35;p17"/>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1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104"/>
        <p:cNvGrpSpPr/>
        <p:nvPr/>
      </p:nvGrpSpPr>
      <p:grpSpPr>
        <a:xfrm>
          <a:off x="0" y="0"/>
          <a:ext cx="0" cy="0"/>
          <a:chOff x="0" y="0"/>
          <a:chExt cx="0" cy="0"/>
        </a:xfrm>
      </p:grpSpPr>
      <p:sp>
        <p:nvSpPr>
          <p:cNvPr id="105" name="Google Shape;105;p26"/>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6"/>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 name="Google Shape;107;p26"/>
          <p:cNvGrpSpPr/>
          <p:nvPr/>
        </p:nvGrpSpPr>
        <p:grpSpPr>
          <a:xfrm>
            <a:off x="255991" y="-118"/>
            <a:ext cx="2251347" cy="1043408"/>
            <a:chOff x="3961956" y="4383950"/>
            <a:chExt cx="1160548" cy="548700"/>
          </a:xfrm>
        </p:grpSpPr>
        <p:sp>
          <p:nvSpPr>
            <p:cNvPr id="108" name="Google Shape;108;p26"/>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6"/>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6"/>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 name="Google Shape;111;p2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34934" y="4522125"/>
            <a:ext cx="1593306" cy="617072"/>
            <a:chOff x="6917201" y="0"/>
            <a:chExt cx="2227777" cy="863400"/>
          </a:xfrm>
        </p:grpSpPr>
        <p:sp>
          <p:nvSpPr>
            <p:cNvPr id="113" name="Google Shape;113;p2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6"/>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6"/>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 name="Google Shape;116;p26"/>
          <p:cNvGrpSpPr/>
          <p:nvPr/>
        </p:nvGrpSpPr>
        <p:grpSpPr>
          <a:xfrm>
            <a:off x="5886353" y="1243"/>
            <a:ext cx="3257454" cy="1261514"/>
            <a:chOff x="6917201" y="0"/>
            <a:chExt cx="2227777" cy="863400"/>
          </a:xfrm>
        </p:grpSpPr>
        <p:sp>
          <p:nvSpPr>
            <p:cNvPr id="117" name="Google Shape;117;p2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26"/>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21" name="Google Shape;121;p2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2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37"/>
        <p:cNvGrpSpPr/>
        <p:nvPr/>
      </p:nvGrpSpPr>
      <p:grpSpPr>
        <a:xfrm>
          <a:off x="0" y="0"/>
          <a:ext cx="0" cy="0"/>
          <a:chOff x="0" y="0"/>
          <a:chExt cx="0" cy="0"/>
        </a:xfrm>
      </p:grpSpPr>
      <p:sp>
        <p:nvSpPr>
          <p:cNvPr id="38" name="Google Shape;38;p1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8"/>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42" name="Google Shape;42;p18"/>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3" name="Google Shape;43;p18"/>
          <p:cNvSpPr txBox="1">
            <a:spLocks noGrp="1"/>
          </p:cNvSpPr>
          <p:nvPr>
            <p:ph type="body" idx="2"/>
          </p:nvPr>
        </p:nvSpPr>
        <p:spPr>
          <a:xfrm>
            <a:off x="4638675"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4" name="Google Shape;44;p1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45"/>
        <p:cNvGrpSpPr/>
        <p:nvPr/>
      </p:nvGrpSpPr>
      <p:grpSpPr>
        <a:xfrm>
          <a:off x="0" y="0"/>
          <a:ext cx="0" cy="0"/>
          <a:chOff x="0" y="0"/>
          <a:chExt cx="0" cy="0"/>
        </a:xfrm>
      </p:grpSpPr>
      <p:sp>
        <p:nvSpPr>
          <p:cNvPr id="46" name="Google Shape;46;p19"/>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9"/>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9"/>
          <p:cNvSpPr txBox="1">
            <a:spLocks noGrp="1"/>
          </p:cNvSpPr>
          <p:nvPr>
            <p:ph type="body" idx="1"/>
          </p:nvPr>
        </p:nvSpPr>
        <p:spPr>
          <a:xfrm>
            <a:off x="328025" y="4163500"/>
            <a:ext cx="7415100" cy="605100"/>
          </a:xfrm>
          <a:prstGeom prst="rect">
            <a:avLst/>
          </a:prstGeom>
          <a:noFill/>
          <a:ln>
            <a:noFill/>
          </a:ln>
        </p:spPr>
        <p:txBody>
          <a:bodyPr spcFirstLastPara="1" wrap="square" lIns="91425" tIns="91425" rIns="91425" bIns="91425" anchor="b"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50" name="Google Shape;50;p1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51"/>
        <p:cNvGrpSpPr/>
        <p:nvPr/>
      </p:nvGrpSpPr>
      <p:grpSpPr>
        <a:xfrm>
          <a:off x="0" y="0"/>
          <a:ext cx="0" cy="0"/>
          <a:chOff x="0" y="0"/>
          <a:chExt cx="0" cy="0"/>
        </a:xfrm>
      </p:grpSpPr>
      <p:sp>
        <p:nvSpPr>
          <p:cNvPr id="52" name="Google Shape;52;p2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0"/>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56" name="Google Shape;56;p2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57"/>
        <p:cNvGrpSpPr/>
        <p:nvPr/>
      </p:nvGrpSpPr>
      <p:grpSpPr>
        <a:xfrm>
          <a:off x="0" y="0"/>
          <a:ext cx="0" cy="0"/>
          <a:chOff x="0" y="0"/>
          <a:chExt cx="0" cy="0"/>
        </a:xfrm>
      </p:grpSpPr>
      <p:sp>
        <p:nvSpPr>
          <p:cNvPr id="58" name="Google Shape;58;p2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1"/>
          <p:cNvSpPr txBox="1">
            <a:spLocks noGrp="1"/>
          </p:cNvSpPr>
          <p:nvPr>
            <p:ph type="title"/>
          </p:nvPr>
        </p:nvSpPr>
        <p:spPr>
          <a:xfrm>
            <a:off x="819150" y="845600"/>
            <a:ext cx="6424200" cy="70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2" name="Google Shape;62;p21"/>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3" name="Google Shape;63;p21"/>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4" name="Google Shape;64;p2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65"/>
        <p:cNvGrpSpPr/>
        <p:nvPr/>
      </p:nvGrpSpPr>
      <p:grpSpPr>
        <a:xfrm>
          <a:off x="0" y="0"/>
          <a:ext cx="0" cy="0"/>
          <a:chOff x="0" y="0"/>
          <a:chExt cx="0" cy="0"/>
        </a:xfrm>
      </p:grpSpPr>
      <p:sp>
        <p:nvSpPr>
          <p:cNvPr id="66" name="Google Shape;66;p22"/>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 name="Google Shape;67;p22"/>
          <p:cNvGrpSpPr/>
          <p:nvPr/>
        </p:nvGrpSpPr>
        <p:grpSpPr>
          <a:xfrm>
            <a:off x="5959222" y="4119576"/>
            <a:ext cx="2520951" cy="1024165"/>
            <a:chOff x="6917201" y="0"/>
            <a:chExt cx="2227777" cy="863400"/>
          </a:xfrm>
        </p:grpSpPr>
        <p:sp>
          <p:nvSpPr>
            <p:cNvPr id="68" name="Google Shape;68;p2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2"/>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 name="Google Shape;71;p22"/>
          <p:cNvGrpSpPr/>
          <p:nvPr/>
        </p:nvGrpSpPr>
        <p:grpSpPr>
          <a:xfrm>
            <a:off x="199149" y="2"/>
            <a:ext cx="2795413" cy="1083308"/>
            <a:chOff x="6917201" y="0"/>
            <a:chExt cx="2227777" cy="863400"/>
          </a:xfrm>
        </p:grpSpPr>
        <p:sp>
          <p:nvSpPr>
            <p:cNvPr id="72" name="Google Shape;72;p2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22"/>
          <p:cNvSpPr txBox="1">
            <a:spLocks noGrp="1"/>
          </p:cNvSpPr>
          <p:nvPr>
            <p:ph type="title" hasCustomPrompt="1"/>
          </p:nvPr>
        </p:nvSpPr>
        <p:spPr>
          <a:xfrm>
            <a:off x="1385850" y="1383850"/>
            <a:ext cx="6372300" cy="1379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76" name="Google Shape;76;p22"/>
          <p:cNvSpPr txBox="1">
            <a:spLocks noGrp="1"/>
          </p:cNvSpPr>
          <p:nvPr>
            <p:ph type="body" idx="1"/>
          </p:nvPr>
        </p:nvSpPr>
        <p:spPr>
          <a:xfrm>
            <a:off x="1385850" y="2863850"/>
            <a:ext cx="6372300" cy="641100"/>
          </a:xfrm>
          <a:prstGeom prst="rect">
            <a:avLst/>
          </a:prstGeom>
          <a:noFill/>
          <a:ln>
            <a:noFill/>
          </a:ln>
        </p:spPr>
        <p:txBody>
          <a:bodyPr spcFirstLastPara="1" wrap="square" lIns="91425" tIns="91425" rIns="91425" bIns="91425" anchor="t" anchorCtr="0">
            <a:normAutofit/>
          </a:bodyPr>
          <a:lstStyle>
            <a:lvl1pPr marL="457200" lvl="0" indent="-311150" algn="ctr">
              <a:lnSpc>
                <a:spcPct val="115000"/>
              </a:lnSpc>
              <a:spcBef>
                <a:spcPts val="0"/>
              </a:spcBef>
              <a:spcAft>
                <a:spcPts val="0"/>
              </a:spcAft>
              <a:buSzPts val="13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77" name="Google Shape;77;p2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8"/>
        <p:cNvGrpSpPr/>
        <p:nvPr/>
      </p:nvGrpSpPr>
      <p:grpSpPr>
        <a:xfrm>
          <a:off x="0" y="0"/>
          <a:ext cx="0" cy="0"/>
          <a:chOff x="0" y="0"/>
          <a:chExt cx="0" cy="0"/>
        </a:xfrm>
      </p:grpSpPr>
      <p:sp>
        <p:nvSpPr>
          <p:cNvPr id="79" name="Google Shape;79;p2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 name="Google Shape;80;p23"/>
          <p:cNvGrpSpPr/>
          <p:nvPr/>
        </p:nvGrpSpPr>
        <p:grpSpPr>
          <a:xfrm>
            <a:off x="5594190" y="3961115"/>
            <a:ext cx="2910144" cy="1182340"/>
            <a:chOff x="6917201" y="0"/>
            <a:chExt cx="2227777" cy="863400"/>
          </a:xfrm>
        </p:grpSpPr>
        <p:sp>
          <p:nvSpPr>
            <p:cNvPr id="81" name="Google Shape;81;p2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 name="Google Shape;84;p23"/>
          <p:cNvGrpSpPr/>
          <p:nvPr/>
        </p:nvGrpSpPr>
        <p:grpSpPr>
          <a:xfrm>
            <a:off x="199149" y="2"/>
            <a:ext cx="2795413" cy="1083308"/>
            <a:chOff x="6917201" y="0"/>
            <a:chExt cx="2227777" cy="863400"/>
          </a:xfrm>
        </p:grpSpPr>
        <p:sp>
          <p:nvSpPr>
            <p:cNvPr id="85" name="Google Shape;85;p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23"/>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89" name="Google Shape;89;p2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90"/>
        <p:cNvGrpSpPr/>
        <p:nvPr/>
      </p:nvGrpSpPr>
      <p:grpSpPr>
        <a:xfrm>
          <a:off x="0" y="0"/>
          <a:ext cx="0" cy="0"/>
          <a:chOff x="0" y="0"/>
          <a:chExt cx="0" cy="0"/>
        </a:xfrm>
      </p:grpSpPr>
      <p:sp>
        <p:nvSpPr>
          <p:cNvPr id="91" name="Google Shape;91;p2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4"/>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95" name="Google Shape;95;p24"/>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6" name="Google Shape;96;p2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97"/>
        <p:cNvGrpSpPr/>
        <p:nvPr/>
      </p:nvGrpSpPr>
      <p:grpSpPr>
        <a:xfrm>
          <a:off x="0" y="0"/>
          <a:ext cx="0" cy="0"/>
          <a:chOff x="0" y="0"/>
          <a:chExt cx="0" cy="0"/>
        </a:xfrm>
      </p:grpSpPr>
      <p:sp>
        <p:nvSpPr>
          <p:cNvPr id="98" name="Google Shape;98;p2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5"/>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5"/>
          <p:cNvSpPr txBox="1">
            <a:spLocks noGrp="1"/>
          </p:cNvSpPr>
          <p:nvPr>
            <p:ph type="title"/>
          </p:nvPr>
        </p:nvSpPr>
        <p:spPr>
          <a:xfrm>
            <a:off x="819150" y="845600"/>
            <a:ext cx="3709200" cy="1383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02" name="Google Shape;102;p25"/>
          <p:cNvSpPr txBox="1">
            <a:spLocks noGrp="1"/>
          </p:cNvSpPr>
          <p:nvPr>
            <p:ph type="body" idx="1"/>
          </p:nvPr>
        </p:nvSpPr>
        <p:spPr>
          <a:xfrm>
            <a:off x="830700" y="2319050"/>
            <a:ext cx="3709200" cy="2119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3" name="Google Shape;103;p2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7" name="Google Shape;7;p16"/>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8" name="Google Shape;8;p1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
          <p:cNvSpPr txBox="1">
            <a:spLocks noGrp="1"/>
          </p:cNvSpPr>
          <p:nvPr>
            <p:ph type="ctrTitle"/>
          </p:nvPr>
        </p:nvSpPr>
        <p:spPr>
          <a:xfrm>
            <a:off x="706500" y="508150"/>
            <a:ext cx="7548000" cy="12159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800"/>
              <a:buNone/>
            </a:pPr>
            <a:r>
              <a:rPr lang="es" sz="5600" b="1"/>
              <a:t>Food chain</a:t>
            </a:r>
            <a:endParaRPr sz="4600"/>
          </a:p>
        </p:txBody>
      </p:sp>
      <p:sp>
        <p:nvSpPr>
          <p:cNvPr id="129" name="Google Shape;129;p1"/>
          <p:cNvSpPr txBox="1">
            <a:spLocks noGrp="1"/>
          </p:cNvSpPr>
          <p:nvPr>
            <p:ph type="subTitle" idx="1"/>
          </p:nvPr>
        </p:nvSpPr>
        <p:spPr>
          <a:xfrm>
            <a:off x="706450" y="2049150"/>
            <a:ext cx="7727400" cy="5226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15000"/>
              </a:lnSpc>
              <a:spcBef>
                <a:spcPts val="1200"/>
              </a:spcBef>
              <a:spcAft>
                <a:spcPts val="1200"/>
              </a:spcAft>
              <a:buSzPct val="96969"/>
              <a:buNone/>
            </a:pPr>
            <a:r>
              <a:rPr lang="es" sz="6600" b="1" i="1"/>
              <a:t>ERASMUS+ “Happy, Healthy, Wise and Wealthy”</a:t>
            </a:r>
            <a:endParaRPr sz="6600" b="1" i="1"/>
          </a:p>
        </p:txBody>
      </p:sp>
      <p:sp>
        <p:nvSpPr>
          <p:cNvPr id="130" name="Google Shape;130;p1"/>
          <p:cNvSpPr txBox="1"/>
          <p:nvPr/>
        </p:nvSpPr>
        <p:spPr>
          <a:xfrm>
            <a:off x="706450" y="1463850"/>
            <a:ext cx="7548000" cy="62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88"/>
              <a:buFont typeface="Arial"/>
              <a:buNone/>
            </a:pPr>
            <a:r>
              <a:rPr lang="es" sz="2888" b="0" i="0" u="none" strike="noStrike" cap="none">
                <a:solidFill>
                  <a:schemeClr val="lt1"/>
                </a:solidFill>
                <a:latin typeface="Nunito"/>
                <a:ea typeface="Nunito"/>
                <a:cs typeface="Nunito"/>
                <a:sym typeface="Nunito"/>
              </a:rPr>
              <a:t>peaches and apricots</a:t>
            </a:r>
            <a:endParaRPr sz="2888" b="0" i="0" u="none" strike="noStrike" cap="none">
              <a:solidFill>
                <a:schemeClr val="lt1"/>
              </a:solidFill>
              <a:latin typeface="Nunito"/>
              <a:ea typeface="Nunito"/>
              <a:cs typeface="Nunito"/>
              <a:sym typeface="Nunito"/>
            </a:endParaRPr>
          </a:p>
        </p:txBody>
      </p:sp>
      <p:pic>
        <p:nvPicPr>
          <p:cNvPr id="131" name="Google Shape;131;p1"/>
          <p:cNvPicPr preferRelativeResize="0"/>
          <p:nvPr/>
        </p:nvPicPr>
        <p:blipFill rotWithShape="1">
          <a:blip r:embed="rId3">
            <a:alphaModFix/>
          </a:blip>
          <a:srcRect t="10245" b="5847"/>
          <a:stretch/>
        </p:blipFill>
        <p:spPr>
          <a:xfrm>
            <a:off x="3766398" y="3331550"/>
            <a:ext cx="1746005" cy="1400700"/>
          </a:xfrm>
          <a:prstGeom prst="rect">
            <a:avLst/>
          </a:prstGeom>
          <a:noFill/>
          <a:ln>
            <a:noFill/>
          </a:ln>
        </p:spPr>
      </p:pic>
      <p:sp>
        <p:nvSpPr>
          <p:cNvPr id="132" name="Google Shape;132;p1"/>
          <p:cNvSpPr txBox="1"/>
          <p:nvPr/>
        </p:nvSpPr>
        <p:spPr>
          <a:xfrm>
            <a:off x="5911950" y="3331550"/>
            <a:ext cx="2055300" cy="1400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 sz="1400" b="0" i="0" u="sng" strike="noStrike" cap="none">
                <a:solidFill>
                  <a:schemeClr val="lt1"/>
                </a:solidFill>
                <a:latin typeface="Calibri"/>
                <a:ea typeface="Calibri"/>
                <a:cs typeface="Calibri"/>
                <a:sym typeface="Calibri"/>
              </a:rPr>
              <a:t>Pupils (Spain):</a:t>
            </a:r>
            <a:endParaRPr sz="1400" b="0" i="0" u="sng"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Calibri"/>
                <a:ea typeface="Calibri"/>
                <a:cs typeface="Calibri"/>
                <a:sym typeface="Calibri"/>
              </a:rPr>
              <a:t>Salma Boukhart Boutayb</a:t>
            </a: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Calibri"/>
                <a:ea typeface="Calibri"/>
                <a:cs typeface="Calibri"/>
                <a:sym typeface="Calibri"/>
              </a:rPr>
              <a:t>Pablo Gil Moreno</a:t>
            </a: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Calibri"/>
                <a:ea typeface="Calibri"/>
                <a:cs typeface="Calibri"/>
                <a:sym typeface="Calibri"/>
              </a:rPr>
              <a:t>Javier Carrasco Gómez</a:t>
            </a: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Calibri"/>
                <a:ea typeface="Calibri"/>
                <a:cs typeface="Calibri"/>
                <a:sym typeface="Calibri"/>
              </a:rPr>
              <a:t>Arturo Sánchez Juliá</a:t>
            </a: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Calibri"/>
                <a:ea typeface="Calibri"/>
                <a:cs typeface="Calibri"/>
                <a:sym typeface="Calibri"/>
              </a:rPr>
              <a:t>Diego García Torres</a:t>
            </a:r>
            <a:endParaRPr sz="1300" b="0" i="0" u="none" strike="noStrike" cap="none">
              <a:solidFill>
                <a:srgbClr val="000000"/>
              </a:solidFill>
              <a:latin typeface="Calibri"/>
              <a:ea typeface="Calibri"/>
              <a:cs typeface="Calibri"/>
              <a:sym typeface="Calibri"/>
            </a:endParaRPr>
          </a:p>
        </p:txBody>
      </p:sp>
      <p:pic>
        <p:nvPicPr>
          <p:cNvPr id="133" name="Google Shape;133;p1"/>
          <p:cNvPicPr preferRelativeResize="0"/>
          <p:nvPr/>
        </p:nvPicPr>
        <p:blipFill rotWithShape="1">
          <a:blip r:embed="rId4">
            <a:alphaModFix/>
          </a:blip>
          <a:srcRect/>
          <a:stretch/>
        </p:blipFill>
        <p:spPr>
          <a:xfrm>
            <a:off x="366450" y="3053044"/>
            <a:ext cx="1746002" cy="397281"/>
          </a:xfrm>
          <a:prstGeom prst="rect">
            <a:avLst/>
          </a:prstGeom>
          <a:noFill/>
          <a:ln>
            <a:noFill/>
          </a:ln>
        </p:spPr>
      </p:pic>
      <p:pic>
        <p:nvPicPr>
          <p:cNvPr id="134" name="Google Shape;134;p1"/>
          <p:cNvPicPr preferRelativeResize="0"/>
          <p:nvPr/>
        </p:nvPicPr>
        <p:blipFill rotWithShape="1">
          <a:blip r:embed="rId5">
            <a:alphaModFix/>
          </a:blip>
          <a:srcRect/>
          <a:stretch/>
        </p:blipFill>
        <p:spPr>
          <a:xfrm>
            <a:off x="400901" y="3579675"/>
            <a:ext cx="1677075" cy="366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a:spLocks noGrp="1"/>
          </p:cNvSpPr>
          <p:nvPr>
            <p:ph type="body" idx="1"/>
          </p:nvPr>
        </p:nvSpPr>
        <p:spPr>
          <a:xfrm>
            <a:off x="470974" y="681950"/>
            <a:ext cx="6728611" cy="11868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1200"/>
              </a:spcAft>
              <a:buSzPts val="1300"/>
              <a:buNone/>
            </a:pPr>
            <a:r>
              <a:rPr lang="es" sz="1700"/>
              <a:t>These products usually travel long distances in large refrigerated lorries to arrive in different countries of Europe</a:t>
            </a:r>
            <a:endParaRPr sz="1500"/>
          </a:p>
        </p:txBody>
      </p:sp>
      <p:pic>
        <p:nvPicPr>
          <p:cNvPr id="215" name="Google Shape;215;p10"/>
          <p:cNvPicPr preferRelativeResize="0"/>
          <p:nvPr/>
        </p:nvPicPr>
        <p:blipFill rotWithShape="1">
          <a:blip r:embed="rId3">
            <a:alphaModFix/>
          </a:blip>
          <a:srcRect r="20470"/>
          <a:stretch/>
        </p:blipFill>
        <p:spPr>
          <a:xfrm rot="185050">
            <a:off x="5475394" y="1534601"/>
            <a:ext cx="3015986" cy="3014874"/>
          </a:xfrm>
          <a:prstGeom prst="rect">
            <a:avLst/>
          </a:prstGeom>
          <a:noFill/>
          <a:ln w="38100" cap="flat" cmpd="sng">
            <a:solidFill>
              <a:srgbClr val="000000"/>
            </a:solidFill>
            <a:prstDash val="solid"/>
            <a:round/>
            <a:headEnd type="none" w="sm" len="sm"/>
            <a:tailEnd type="none" w="sm" len="sm"/>
          </a:ln>
        </p:spPr>
      </p:pic>
      <p:pic>
        <p:nvPicPr>
          <p:cNvPr id="216" name="Google Shape;216;p10"/>
          <p:cNvPicPr preferRelativeResize="0"/>
          <p:nvPr/>
        </p:nvPicPr>
        <p:blipFill rotWithShape="1">
          <a:blip r:embed="rId4">
            <a:alphaModFix/>
          </a:blip>
          <a:srcRect/>
          <a:stretch/>
        </p:blipFill>
        <p:spPr>
          <a:xfrm rot="9">
            <a:off x="337306" y="2007653"/>
            <a:ext cx="4965113" cy="2068769"/>
          </a:xfrm>
          <a:prstGeom prst="rect">
            <a:avLst/>
          </a:prstGeom>
          <a:noFill/>
          <a:ln>
            <a:noFill/>
          </a:ln>
        </p:spPr>
      </p:pic>
      <p:pic>
        <p:nvPicPr>
          <p:cNvPr id="217" name="Google Shape;217;p10"/>
          <p:cNvPicPr preferRelativeResize="0"/>
          <p:nvPr/>
        </p:nvPicPr>
        <p:blipFill rotWithShape="1">
          <a:blip r:embed="rId5">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a:spLocks noGrp="1"/>
          </p:cNvSpPr>
          <p:nvPr>
            <p:ph type="title"/>
          </p:nvPr>
        </p:nvSpPr>
        <p:spPr>
          <a:xfrm>
            <a:off x="265500" y="256575"/>
            <a:ext cx="4045200" cy="898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a:t>SALE</a:t>
            </a:r>
            <a:endParaRPr/>
          </a:p>
        </p:txBody>
      </p:sp>
      <p:sp>
        <p:nvSpPr>
          <p:cNvPr id="223" name="Google Shape;223;p11"/>
          <p:cNvSpPr txBox="1">
            <a:spLocks noGrp="1"/>
          </p:cNvSpPr>
          <p:nvPr>
            <p:ph type="body" idx="2"/>
          </p:nvPr>
        </p:nvSpPr>
        <p:spPr>
          <a:xfrm>
            <a:off x="430300" y="1524450"/>
            <a:ext cx="3573000" cy="2732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s" sz="1800">
                <a:solidFill>
                  <a:srgbClr val="000000"/>
                </a:solidFill>
              </a:rPr>
              <a:t>Fruits are perishable products, because of that, they must be saved in a properly way, mainly for not going bad quickly.</a:t>
            </a:r>
            <a:endParaRPr sz="1800">
              <a:solidFill>
                <a:srgbClr val="000000"/>
              </a:solidFill>
            </a:endParaRPr>
          </a:p>
          <a:p>
            <a:pPr marL="457200" lvl="0" indent="0" algn="l" rtl="0">
              <a:lnSpc>
                <a:spcPct val="115000"/>
              </a:lnSpc>
              <a:spcBef>
                <a:spcPts val="1200"/>
              </a:spcBef>
              <a:spcAft>
                <a:spcPts val="0"/>
              </a:spcAft>
              <a:buSzPts val="1300"/>
              <a:buNone/>
            </a:pPr>
            <a:endParaRPr sz="1800">
              <a:solidFill>
                <a:srgbClr val="000000"/>
              </a:solidFill>
            </a:endParaRPr>
          </a:p>
          <a:p>
            <a:pPr marL="457200" lvl="0" indent="0" algn="l" rtl="0">
              <a:lnSpc>
                <a:spcPct val="115000"/>
              </a:lnSpc>
              <a:spcBef>
                <a:spcPts val="1200"/>
              </a:spcBef>
              <a:spcAft>
                <a:spcPts val="1200"/>
              </a:spcAft>
              <a:buSzPts val="1300"/>
              <a:buNone/>
            </a:pPr>
            <a:endParaRPr sz="1800">
              <a:solidFill>
                <a:srgbClr val="000000"/>
              </a:solidFill>
            </a:endParaRPr>
          </a:p>
        </p:txBody>
      </p:sp>
      <p:pic>
        <p:nvPicPr>
          <p:cNvPr id="224" name="Google Shape;224;p11"/>
          <p:cNvPicPr preferRelativeResize="0"/>
          <p:nvPr/>
        </p:nvPicPr>
        <p:blipFill rotWithShape="1">
          <a:blip r:embed="rId3">
            <a:alphaModFix/>
          </a:blip>
          <a:srcRect/>
          <a:stretch/>
        </p:blipFill>
        <p:spPr>
          <a:xfrm rot="304281">
            <a:off x="4787675" y="501425"/>
            <a:ext cx="3659900" cy="2103400"/>
          </a:xfrm>
          <a:prstGeom prst="rect">
            <a:avLst/>
          </a:prstGeom>
          <a:noFill/>
          <a:ln w="38100" cap="flat" cmpd="sng">
            <a:solidFill>
              <a:srgbClr val="000000"/>
            </a:solidFill>
            <a:prstDash val="solid"/>
            <a:round/>
            <a:headEnd type="none" w="sm" len="sm"/>
            <a:tailEnd type="none" w="sm" len="sm"/>
          </a:ln>
        </p:spPr>
      </p:pic>
      <p:pic>
        <p:nvPicPr>
          <p:cNvPr id="225" name="Google Shape;225;p11"/>
          <p:cNvPicPr preferRelativeResize="0"/>
          <p:nvPr/>
        </p:nvPicPr>
        <p:blipFill rotWithShape="1">
          <a:blip r:embed="rId4">
            <a:alphaModFix/>
          </a:blip>
          <a:srcRect/>
          <a:stretch/>
        </p:blipFill>
        <p:spPr>
          <a:xfrm rot="-275172">
            <a:off x="4390401" y="2656768"/>
            <a:ext cx="3627525" cy="22388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body" idx="2"/>
          </p:nvPr>
        </p:nvSpPr>
        <p:spPr>
          <a:xfrm>
            <a:off x="567600" y="1083400"/>
            <a:ext cx="7642200" cy="8376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78078"/>
              <a:buNone/>
            </a:pPr>
            <a:r>
              <a:rPr lang="es" sz="1800">
                <a:solidFill>
                  <a:srgbClr val="000000"/>
                </a:solidFill>
              </a:rPr>
              <a:t>Fruit that isn't sold in a short period of time will probably become waste, because it will be too mature to eat it.</a:t>
            </a:r>
            <a:endParaRPr sz="1800"/>
          </a:p>
        </p:txBody>
      </p:sp>
      <p:pic>
        <p:nvPicPr>
          <p:cNvPr id="231" name="Google Shape;231;p12"/>
          <p:cNvPicPr preferRelativeResize="0"/>
          <p:nvPr/>
        </p:nvPicPr>
        <p:blipFill rotWithShape="1">
          <a:blip r:embed="rId3">
            <a:alphaModFix/>
          </a:blip>
          <a:srcRect/>
          <a:stretch/>
        </p:blipFill>
        <p:spPr>
          <a:xfrm>
            <a:off x="892352" y="2069975"/>
            <a:ext cx="3907950" cy="2605300"/>
          </a:xfrm>
          <a:prstGeom prst="rect">
            <a:avLst/>
          </a:prstGeom>
          <a:noFill/>
          <a:ln>
            <a:noFill/>
          </a:ln>
        </p:spPr>
      </p:pic>
      <p:pic>
        <p:nvPicPr>
          <p:cNvPr id="232" name="Google Shape;232;p12"/>
          <p:cNvPicPr preferRelativeResize="0"/>
          <p:nvPr/>
        </p:nvPicPr>
        <p:blipFill rotWithShape="1">
          <a:blip r:embed="rId4">
            <a:alphaModFix/>
          </a:blip>
          <a:srcRect/>
          <a:stretch/>
        </p:blipFill>
        <p:spPr>
          <a:xfrm>
            <a:off x="5053927" y="2404600"/>
            <a:ext cx="3280369" cy="2143175"/>
          </a:xfrm>
          <a:prstGeom prst="rect">
            <a:avLst/>
          </a:prstGeom>
          <a:noFill/>
          <a:ln>
            <a:noFill/>
          </a:ln>
        </p:spPr>
      </p:pic>
      <p:pic>
        <p:nvPicPr>
          <p:cNvPr id="233" name="Google Shape;233;p12"/>
          <p:cNvPicPr preferRelativeResize="0"/>
          <p:nvPr/>
        </p:nvPicPr>
        <p:blipFill rotWithShape="1">
          <a:blip r:embed="rId5">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3"/>
          <p:cNvSpPr txBox="1">
            <a:spLocks noGrp="1"/>
          </p:cNvSpPr>
          <p:nvPr>
            <p:ph type="title"/>
          </p:nvPr>
        </p:nvSpPr>
        <p:spPr>
          <a:xfrm>
            <a:off x="311300" y="372725"/>
            <a:ext cx="4401300" cy="695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a:t>CONSUMPTION</a:t>
            </a:r>
            <a:endParaRPr/>
          </a:p>
        </p:txBody>
      </p:sp>
      <p:sp>
        <p:nvSpPr>
          <p:cNvPr id="239" name="Google Shape;239;p13"/>
          <p:cNvSpPr txBox="1">
            <a:spLocks noGrp="1"/>
          </p:cNvSpPr>
          <p:nvPr>
            <p:ph type="subTitle" idx="1"/>
          </p:nvPr>
        </p:nvSpPr>
        <p:spPr>
          <a:xfrm>
            <a:off x="384550" y="1068425"/>
            <a:ext cx="7989900" cy="1288500"/>
          </a:xfrm>
          <a:prstGeom prst="rect">
            <a:avLst/>
          </a:prstGeom>
          <a:noFill/>
          <a:ln>
            <a:noFill/>
          </a:ln>
        </p:spPr>
        <p:txBody>
          <a:bodyPr spcFirstLastPara="1" wrap="square" lIns="91425" tIns="91425" rIns="91425" bIns="91425" anchor="t" anchorCtr="0">
            <a:normAutofit fontScale="92500" lnSpcReduction="20000"/>
          </a:bodyPr>
          <a:lstStyle/>
          <a:p>
            <a:pPr marL="457200" lvl="0" indent="-336550" algn="l" rtl="0">
              <a:lnSpc>
                <a:spcPct val="115000"/>
              </a:lnSpc>
              <a:spcBef>
                <a:spcPts val="0"/>
              </a:spcBef>
              <a:spcAft>
                <a:spcPts val="0"/>
              </a:spcAft>
              <a:buClr>
                <a:srgbClr val="000000"/>
              </a:buClr>
              <a:buSzPct val="108108"/>
              <a:buChar char="●"/>
            </a:pPr>
            <a:r>
              <a:rPr lang="es" sz="1700">
                <a:solidFill>
                  <a:srgbClr val="000000"/>
                </a:solidFill>
              </a:rPr>
              <a:t>It is the final arrival</a:t>
            </a:r>
            <a:endParaRPr sz="1700">
              <a:solidFill>
                <a:srgbClr val="000000"/>
              </a:solidFill>
            </a:endParaRPr>
          </a:p>
          <a:p>
            <a:pPr marL="457200" lvl="0" indent="-336550" algn="l" rtl="0">
              <a:lnSpc>
                <a:spcPct val="115000"/>
              </a:lnSpc>
              <a:spcBef>
                <a:spcPts val="1000"/>
              </a:spcBef>
              <a:spcAft>
                <a:spcPts val="0"/>
              </a:spcAft>
              <a:buClr>
                <a:srgbClr val="000000"/>
              </a:buClr>
              <a:buSzPct val="108108"/>
              <a:buChar char="●"/>
            </a:pPr>
            <a:r>
              <a:rPr lang="es" sz="1700">
                <a:solidFill>
                  <a:srgbClr val="000000"/>
                </a:solidFill>
              </a:rPr>
              <a:t>These fruits, both fresh and processed, are consumed at home, bars or restaurants.</a:t>
            </a:r>
            <a:endParaRPr sz="1700">
              <a:solidFill>
                <a:srgbClr val="000000"/>
              </a:solidFill>
            </a:endParaRPr>
          </a:p>
          <a:p>
            <a:pPr marL="457200" lvl="0" indent="-336550" algn="l" rtl="0">
              <a:lnSpc>
                <a:spcPct val="115000"/>
              </a:lnSpc>
              <a:spcBef>
                <a:spcPts val="1000"/>
              </a:spcBef>
              <a:spcAft>
                <a:spcPts val="1000"/>
              </a:spcAft>
              <a:buClr>
                <a:srgbClr val="000000"/>
              </a:buClr>
              <a:buSzPct val="108108"/>
              <a:buChar char="●"/>
            </a:pPr>
            <a:r>
              <a:rPr lang="es" sz="1700">
                <a:solidFill>
                  <a:srgbClr val="000000"/>
                </a:solidFill>
              </a:rPr>
              <a:t>This part of the chain is essential to reduce food waste.</a:t>
            </a:r>
            <a:endParaRPr sz="1800">
              <a:solidFill>
                <a:srgbClr val="000000"/>
              </a:solidFill>
            </a:endParaRPr>
          </a:p>
        </p:txBody>
      </p:sp>
      <p:pic>
        <p:nvPicPr>
          <p:cNvPr id="240" name="Google Shape;240;p13"/>
          <p:cNvPicPr preferRelativeResize="0"/>
          <p:nvPr/>
        </p:nvPicPr>
        <p:blipFill rotWithShape="1">
          <a:blip r:embed="rId3">
            <a:alphaModFix/>
          </a:blip>
          <a:srcRect/>
          <a:stretch/>
        </p:blipFill>
        <p:spPr>
          <a:xfrm>
            <a:off x="4572000" y="2527938"/>
            <a:ext cx="3505250" cy="2068150"/>
          </a:xfrm>
          <a:prstGeom prst="rect">
            <a:avLst/>
          </a:prstGeom>
          <a:noFill/>
          <a:ln w="38100" cap="flat" cmpd="sng">
            <a:solidFill>
              <a:srgbClr val="000000"/>
            </a:solidFill>
            <a:prstDash val="solid"/>
            <a:round/>
            <a:headEnd type="none" w="sm" len="sm"/>
            <a:tailEnd type="none" w="sm" len="sm"/>
          </a:ln>
        </p:spPr>
      </p:pic>
      <p:pic>
        <p:nvPicPr>
          <p:cNvPr id="241" name="Google Shape;241;p13"/>
          <p:cNvPicPr preferRelativeResize="0"/>
          <p:nvPr/>
        </p:nvPicPr>
        <p:blipFill rotWithShape="1">
          <a:blip r:embed="rId4">
            <a:alphaModFix/>
          </a:blip>
          <a:srcRect/>
          <a:stretch/>
        </p:blipFill>
        <p:spPr>
          <a:xfrm>
            <a:off x="1035850" y="2460625"/>
            <a:ext cx="3306250" cy="2202774"/>
          </a:xfrm>
          <a:prstGeom prst="rect">
            <a:avLst/>
          </a:prstGeom>
          <a:noFill/>
          <a:ln>
            <a:noFill/>
          </a:ln>
        </p:spPr>
      </p:pic>
      <p:pic>
        <p:nvPicPr>
          <p:cNvPr id="242" name="Google Shape;242;p13"/>
          <p:cNvPicPr preferRelativeResize="0"/>
          <p:nvPr/>
        </p:nvPicPr>
        <p:blipFill rotWithShape="1">
          <a:blip r:embed="rId5">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txBox="1">
            <a:spLocks noGrp="1"/>
          </p:cNvSpPr>
          <p:nvPr>
            <p:ph type="title"/>
          </p:nvPr>
        </p:nvSpPr>
        <p:spPr>
          <a:xfrm>
            <a:off x="683325" y="546650"/>
            <a:ext cx="7641600" cy="1006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
              <a:t>Traditional uses for reduction of food waste</a:t>
            </a:r>
            <a:endParaRPr/>
          </a:p>
        </p:txBody>
      </p:sp>
      <p:sp>
        <p:nvSpPr>
          <p:cNvPr id="248" name="Google Shape;248;p14"/>
          <p:cNvSpPr txBox="1">
            <a:spLocks noGrp="1"/>
          </p:cNvSpPr>
          <p:nvPr>
            <p:ph type="body" idx="1"/>
          </p:nvPr>
        </p:nvSpPr>
        <p:spPr>
          <a:xfrm>
            <a:off x="414975" y="1227000"/>
            <a:ext cx="8142300" cy="7437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s" sz="1700"/>
              <a:t>Traditionally, in houses from our area, it exists the tradition of preparing conserves, jam or drying fruit so that nothing is wasted</a:t>
            </a:r>
            <a:endParaRPr sz="1700"/>
          </a:p>
          <a:p>
            <a:pPr marL="457200" lvl="0" indent="0" algn="l" rtl="0">
              <a:lnSpc>
                <a:spcPct val="115000"/>
              </a:lnSpc>
              <a:spcBef>
                <a:spcPts val="1000"/>
              </a:spcBef>
              <a:spcAft>
                <a:spcPts val="1000"/>
              </a:spcAft>
              <a:buSzPts val="1300"/>
              <a:buNone/>
            </a:pPr>
            <a:endParaRPr sz="1700"/>
          </a:p>
        </p:txBody>
      </p:sp>
      <p:pic>
        <p:nvPicPr>
          <p:cNvPr id="249" name="Google Shape;249;p14"/>
          <p:cNvPicPr preferRelativeResize="0"/>
          <p:nvPr/>
        </p:nvPicPr>
        <p:blipFill rotWithShape="1">
          <a:blip r:embed="rId3">
            <a:alphaModFix/>
          </a:blip>
          <a:srcRect/>
          <a:stretch/>
        </p:blipFill>
        <p:spPr>
          <a:xfrm>
            <a:off x="683326" y="2180611"/>
            <a:ext cx="3074365" cy="2155125"/>
          </a:xfrm>
          <a:prstGeom prst="rect">
            <a:avLst/>
          </a:prstGeom>
          <a:noFill/>
          <a:ln w="38100" cap="flat" cmpd="sng">
            <a:solidFill>
              <a:srgbClr val="000000"/>
            </a:solidFill>
            <a:prstDash val="solid"/>
            <a:round/>
            <a:headEnd type="none" w="sm" len="sm"/>
            <a:tailEnd type="none" w="sm" len="sm"/>
          </a:ln>
        </p:spPr>
      </p:pic>
      <p:sp>
        <p:nvSpPr>
          <p:cNvPr id="250" name="Google Shape;250;p14"/>
          <p:cNvSpPr txBox="1"/>
          <p:nvPr/>
        </p:nvSpPr>
        <p:spPr>
          <a:xfrm>
            <a:off x="414975" y="4410550"/>
            <a:ext cx="3839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1" i="0" u="none" strike="noStrike" cap="none">
                <a:solidFill>
                  <a:schemeClr val="lt1"/>
                </a:solidFill>
                <a:latin typeface="Nunito"/>
                <a:ea typeface="Nunito"/>
                <a:cs typeface="Nunito"/>
                <a:sym typeface="Nunito"/>
              </a:rPr>
              <a:t>Here’s an example of drying fruits and vegetables:</a:t>
            </a:r>
            <a:endParaRPr sz="1200" b="1" i="0" u="none" strike="noStrike" cap="none">
              <a:solidFill>
                <a:srgbClr val="000000"/>
              </a:solidFill>
              <a:latin typeface="Arial"/>
              <a:ea typeface="Arial"/>
              <a:cs typeface="Arial"/>
              <a:sym typeface="Arial"/>
            </a:endParaRPr>
          </a:p>
        </p:txBody>
      </p:sp>
      <p:pic>
        <p:nvPicPr>
          <p:cNvPr id="251" name="Google Shape;251;p14"/>
          <p:cNvPicPr preferRelativeResize="0"/>
          <p:nvPr/>
        </p:nvPicPr>
        <p:blipFill rotWithShape="1">
          <a:blip r:embed="rId4">
            <a:alphaModFix/>
          </a:blip>
          <a:srcRect l="8189"/>
          <a:stretch/>
        </p:blipFill>
        <p:spPr>
          <a:xfrm>
            <a:off x="4755880" y="2180600"/>
            <a:ext cx="2968045" cy="2155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11750" y="831175"/>
            <a:ext cx="8136600" cy="2570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s" sz="4500"/>
              <a:t>Thanks for your attention</a:t>
            </a:r>
            <a:endParaRPr sz="4500"/>
          </a:p>
        </p:txBody>
      </p:sp>
      <p:pic>
        <p:nvPicPr>
          <p:cNvPr id="257" name="Google Shape;257;p15"/>
          <p:cNvPicPr preferRelativeResize="0"/>
          <p:nvPr/>
        </p:nvPicPr>
        <p:blipFill rotWithShape="1">
          <a:blip r:embed="rId3">
            <a:alphaModFix/>
          </a:blip>
          <a:srcRect/>
          <a:stretch/>
        </p:blipFill>
        <p:spPr>
          <a:xfrm>
            <a:off x="3176500" y="2757650"/>
            <a:ext cx="2521799" cy="1437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txBox="1">
            <a:spLocks noGrp="1"/>
          </p:cNvSpPr>
          <p:nvPr>
            <p:ph type="title"/>
          </p:nvPr>
        </p:nvSpPr>
        <p:spPr>
          <a:xfrm>
            <a:off x="819150" y="377725"/>
            <a:ext cx="4869600" cy="770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a:t>ORIGIN </a:t>
            </a:r>
            <a:endParaRPr/>
          </a:p>
        </p:txBody>
      </p:sp>
      <p:sp>
        <p:nvSpPr>
          <p:cNvPr id="140" name="Google Shape;140;p2"/>
          <p:cNvSpPr txBox="1">
            <a:spLocks noGrp="1"/>
          </p:cNvSpPr>
          <p:nvPr>
            <p:ph type="body" idx="1"/>
          </p:nvPr>
        </p:nvSpPr>
        <p:spPr>
          <a:xfrm>
            <a:off x="311700" y="966250"/>
            <a:ext cx="3349200" cy="37257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s" sz="1600"/>
              <a:t>Abaran is an agricultural town that meets great conditions to grow fruits.</a:t>
            </a:r>
            <a:endParaRPr sz="1600"/>
          </a:p>
          <a:p>
            <a:pPr marL="457200" lvl="0" indent="-330200" algn="l" rtl="0">
              <a:lnSpc>
                <a:spcPct val="115000"/>
              </a:lnSpc>
              <a:spcBef>
                <a:spcPts val="1400"/>
              </a:spcBef>
              <a:spcAft>
                <a:spcPts val="0"/>
              </a:spcAft>
              <a:buSzPts val="1600"/>
              <a:buChar char="●"/>
            </a:pPr>
            <a:r>
              <a:rPr lang="es" sz="1600"/>
              <a:t> We are known as the orchard of Europe. Apricots, peaches, grapes, lemons tomatoes, artichokes and so on can be found everywhere.</a:t>
            </a:r>
            <a:endParaRPr sz="1600"/>
          </a:p>
          <a:p>
            <a:pPr marL="457200" lvl="0" indent="-330200" algn="l" rtl="0">
              <a:lnSpc>
                <a:spcPct val="115000"/>
              </a:lnSpc>
              <a:spcBef>
                <a:spcPts val="1400"/>
              </a:spcBef>
              <a:spcAft>
                <a:spcPts val="1400"/>
              </a:spcAft>
              <a:buSzPts val="1600"/>
              <a:buChar char="●"/>
            </a:pPr>
            <a:r>
              <a:rPr lang="es" sz="1600"/>
              <a:t>That’s why we have chosen for our presentation  two of the most traditional products: peaches and apricots</a:t>
            </a:r>
            <a:endParaRPr sz="1600">
              <a:solidFill>
                <a:srgbClr val="FF0000"/>
              </a:solidFill>
            </a:endParaRPr>
          </a:p>
        </p:txBody>
      </p:sp>
      <p:sp>
        <p:nvSpPr>
          <p:cNvPr id="141" name="Google Shape;141;p2"/>
          <p:cNvSpPr txBox="1">
            <a:spLocks noGrp="1"/>
          </p:cNvSpPr>
          <p:nvPr>
            <p:ph type="body" idx="2"/>
          </p:nvPr>
        </p:nvSpPr>
        <p:spPr>
          <a:xfrm>
            <a:off x="6188925" y="1826025"/>
            <a:ext cx="2268000" cy="2116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42" name="Google Shape;142;p2"/>
          <p:cNvPicPr preferRelativeResize="0"/>
          <p:nvPr/>
        </p:nvPicPr>
        <p:blipFill rotWithShape="1">
          <a:blip r:embed="rId3">
            <a:alphaModFix/>
          </a:blip>
          <a:srcRect/>
          <a:stretch/>
        </p:blipFill>
        <p:spPr>
          <a:xfrm>
            <a:off x="3660900" y="1331447"/>
            <a:ext cx="5222249" cy="2893702"/>
          </a:xfrm>
          <a:prstGeom prst="rect">
            <a:avLst/>
          </a:prstGeom>
          <a:noFill/>
          <a:ln>
            <a:noFill/>
          </a:ln>
        </p:spPr>
      </p:pic>
      <p:sp>
        <p:nvSpPr>
          <p:cNvPr id="143" name="Google Shape;143;p2"/>
          <p:cNvSpPr txBox="1"/>
          <p:nvPr/>
        </p:nvSpPr>
        <p:spPr>
          <a:xfrm>
            <a:off x="4295825" y="4295825"/>
            <a:ext cx="4367700" cy="39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Calibri"/>
                <a:ea typeface="Calibri"/>
                <a:cs typeface="Calibri"/>
                <a:sym typeface="Calibri"/>
              </a:rPr>
              <a:t>A meander of river Segura bordering Abarán </a:t>
            </a:r>
            <a:endParaRPr sz="1400" b="0" i="0" u="none" strike="noStrike" cap="none">
              <a:solidFill>
                <a:srgbClr val="000000"/>
              </a:solidFill>
              <a:latin typeface="Calibri"/>
              <a:ea typeface="Calibri"/>
              <a:cs typeface="Calibri"/>
              <a:sym typeface="Calibri"/>
            </a:endParaRPr>
          </a:p>
        </p:txBody>
      </p:sp>
      <p:pic>
        <p:nvPicPr>
          <p:cNvPr id="144" name="Google Shape;144;p2"/>
          <p:cNvPicPr preferRelativeResize="0"/>
          <p:nvPr/>
        </p:nvPicPr>
        <p:blipFill rotWithShape="1">
          <a:blip r:embed="rId4">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endParaRPr/>
          </a:p>
        </p:txBody>
      </p:sp>
      <p:pic>
        <p:nvPicPr>
          <p:cNvPr id="150" name="Google Shape;150;p3"/>
          <p:cNvPicPr preferRelativeResize="0"/>
          <p:nvPr/>
        </p:nvPicPr>
        <p:blipFill rotWithShape="1">
          <a:blip r:embed="rId3">
            <a:alphaModFix/>
          </a:blip>
          <a:srcRect/>
          <a:stretch/>
        </p:blipFill>
        <p:spPr>
          <a:xfrm>
            <a:off x="5081850" y="427075"/>
            <a:ext cx="3686100" cy="3347383"/>
          </a:xfrm>
          <a:prstGeom prst="rect">
            <a:avLst/>
          </a:prstGeom>
          <a:noFill/>
          <a:ln>
            <a:noFill/>
          </a:ln>
        </p:spPr>
      </p:pic>
      <p:pic>
        <p:nvPicPr>
          <p:cNvPr id="151" name="Google Shape;151;p3"/>
          <p:cNvPicPr preferRelativeResize="0"/>
          <p:nvPr/>
        </p:nvPicPr>
        <p:blipFill rotWithShape="1">
          <a:blip r:embed="rId4">
            <a:alphaModFix/>
          </a:blip>
          <a:srcRect/>
          <a:stretch/>
        </p:blipFill>
        <p:spPr>
          <a:xfrm rot="193221">
            <a:off x="819150" y="196800"/>
            <a:ext cx="4078025" cy="2321579"/>
          </a:xfrm>
          <a:prstGeom prst="rect">
            <a:avLst/>
          </a:prstGeom>
          <a:noFill/>
          <a:ln>
            <a:noFill/>
          </a:ln>
        </p:spPr>
      </p:pic>
      <p:pic>
        <p:nvPicPr>
          <p:cNvPr id="152" name="Google Shape;152;p3"/>
          <p:cNvPicPr preferRelativeResize="0"/>
          <p:nvPr/>
        </p:nvPicPr>
        <p:blipFill rotWithShape="1">
          <a:blip r:embed="rId5">
            <a:alphaModFix/>
          </a:blip>
          <a:srcRect/>
          <a:stretch/>
        </p:blipFill>
        <p:spPr>
          <a:xfrm rot="-332444">
            <a:off x="548293" y="2311410"/>
            <a:ext cx="2808241" cy="2230980"/>
          </a:xfrm>
          <a:prstGeom prst="rect">
            <a:avLst/>
          </a:prstGeom>
          <a:noFill/>
          <a:ln>
            <a:noFill/>
          </a:ln>
        </p:spPr>
      </p:pic>
      <p:pic>
        <p:nvPicPr>
          <p:cNvPr id="153" name="Google Shape;153;p3"/>
          <p:cNvPicPr preferRelativeResize="0"/>
          <p:nvPr/>
        </p:nvPicPr>
        <p:blipFill rotWithShape="1">
          <a:blip r:embed="rId6">
            <a:alphaModFix/>
          </a:blip>
          <a:srcRect t="23724" r="2789" b="1787"/>
          <a:stretch/>
        </p:blipFill>
        <p:spPr>
          <a:xfrm rot="271221">
            <a:off x="3425139" y="2569544"/>
            <a:ext cx="2594194" cy="222436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
          <p:cNvSpPr txBox="1">
            <a:spLocks noGrp="1"/>
          </p:cNvSpPr>
          <p:nvPr>
            <p:ph type="body" idx="1"/>
          </p:nvPr>
        </p:nvSpPr>
        <p:spPr>
          <a:xfrm>
            <a:off x="619700" y="1208463"/>
            <a:ext cx="7693500" cy="756000"/>
          </a:xfrm>
          <a:prstGeom prst="rect">
            <a:avLst/>
          </a:prstGeom>
          <a:noFill/>
          <a:ln>
            <a:noFill/>
          </a:ln>
        </p:spPr>
        <p:txBody>
          <a:bodyPr spcFirstLastPara="1" wrap="square" lIns="91425" tIns="91425" rIns="91425" bIns="91425" anchor="b" anchorCtr="0">
            <a:noAutofit/>
          </a:bodyPr>
          <a:lstStyle/>
          <a:p>
            <a:pPr marL="457200" lvl="0" indent="-330200" algn="l" rtl="0">
              <a:lnSpc>
                <a:spcPct val="135000"/>
              </a:lnSpc>
              <a:spcBef>
                <a:spcPts val="1400"/>
              </a:spcBef>
              <a:spcAft>
                <a:spcPts val="0"/>
              </a:spcAft>
              <a:buSzPts val="1600"/>
              <a:buFont typeface="Calibri"/>
              <a:buChar char="●"/>
            </a:pPr>
            <a:r>
              <a:rPr lang="es" sz="1600"/>
              <a:t>The process begins with the recollection of the fruit in the orchard.This is the first step where the  waste is generated.</a:t>
            </a:r>
            <a:endParaRPr sz="1600"/>
          </a:p>
        </p:txBody>
      </p:sp>
      <p:sp>
        <p:nvSpPr>
          <p:cNvPr id="159" name="Google Shape;159;p4"/>
          <p:cNvSpPr txBox="1">
            <a:spLocks noGrp="1"/>
          </p:cNvSpPr>
          <p:nvPr>
            <p:ph type="title" idx="4294967295"/>
          </p:nvPr>
        </p:nvSpPr>
        <p:spPr>
          <a:xfrm>
            <a:off x="362425" y="275375"/>
            <a:ext cx="5203200" cy="869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 sz="3300"/>
              <a:t>RECOLLECTION</a:t>
            </a:r>
            <a:endParaRPr sz="3300"/>
          </a:p>
        </p:txBody>
      </p:sp>
      <p:pic>
        <p:nvPicPr>
          <p:cNvPr id="160" name="Google Shape;160;p4"/>
          <p:cNvPicPr preferRelativeResize="0"/>
          <p:nvPr/>
        </p:nvPicPr>
        <p:blipFill rotWithShape="1">
          <a:blip r:embed="rId3">
            <a:alphaModFix/>
          </a:blip>
          <a:srcRect/>
          <a:stretch/>
        </p:blipFill>
        <p:spPr>
          <a:xfrm>
            <a:off x="4658750" y="2336787"/>
            <a:ext cx="3761575" cy="2320850"/>
          </a:xfrm>
          <a:prstGeom prst="rect">
            <a:avLst/>
          </a:prstGeom>
          <a:noFill/>
          <a:ln w="38100" cap="flat" cmpd="sng">
            <a:solidFill>
              <a:srgbClr val="000000"/>
            </a:solidFill>
            <a:prstDash val="solid"/>
            <a:round/>
            <a:headEnd type="none" w="sm" len="sm"/>
            <a:tailEnd type="none" w="sm" len="sm"/>
          </a:ln>
        </p:spPr>
      </p:pic>
      <p:pic>
        <p:nvPicPr>
          <p:cNvPr id="161" name="Google Shape;161;p4"/>
          <p:cNvPicPr preferRelativeResize="0"/>
          <p:nvPr/>
        </p:nvPicPr>
        <p:blipFill rotWithShape="1">
          <a:blip r:embed="rId4">
            <a:alphaModFix/>
          </a:blip>
          <a:srcRect/>
          <a:stretch/>
        </p:blipFill>
        <p:spPr>
          <a:xfrm>
            <a:off x="505025" y="2381525"/>
            <a:ext cx="3960766" cy="2231375"/>
          </a:xfrm>
          <a:prstGeom prst="rect">
            <a:avLst/>
          </a:prstGeom>
          <a:noFill/>
          <a:ln w="38100" cap="flat" cmpd="sng">
            <a:solidFill>
              <a:srgbClr val="000000"/>
            </a:solidFill>
            <a:prstDash val="solid"/>
            <a:round/>
            <a:headEnd type="none" w="sm" len="sm"/>
            <a:tailEnd type="none" w="sm" len="sm"/>
          </a:ln>
        </p:spPr>
      </p:pic>
      <p:pic>
        <p:nvPicPr>
          <p:cNvPr id="162" name="Google Shape;162;p4"/>
          <p:cNvPicPr preferRelativeResize="0"/>
          <p:nvPr/>
        </p:nvPicPr>
        <p:blipFill rotWithShape="1">
          <a:blip r:embed="rId5">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a:spLocks noGrp="1"/>
          </p:cNvSpPr>
          <p:nvPr>
            <p:ph type="body" idx="1"/>
          </p:nvPr>
        </p:nvSpPr>
        <p:spPr>
          <a:xfrm>
            <a:off x="5978100" y="5399525"/>
            <a:ext cx="1871400" cy="276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1200"/>
              </a:spcAft>
              <a:buSzPct val="288888"/>
              <a:buNone/>
            </a:pPr>
            <a:endParaRPr sz="1800">
              <a:solidFill>
                <a:srgbClr val="FF0000"/>
              </a:solidFill>
            </a:endParaRPr>
          </a:p>
        </p:txBody>
      </p:sp>
      <p:sp>
        <p:nvSpPr>
          <p:cNvPr id="168" name="Google Shape;168;p5"/>
          <p:cNvSpPr txBox="1">
            <a:spLocks noGrp="1"/>
          </p:cNvSpPr>
          <p:nvPr>
            <p:ph type="title"/>
          </p:nvPr>
        </p:nvSpPr>
        <p:spPr>
          <a:xfrm>
            <a:off x="472100" y="558875"/>
            <a:ext cx="5625600" cy="714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sz="3300"/>
              <a:t>PROCESSING</a:t>
            </a:r>
            <a:endParaRPr sz="3300"/>
          </a:p>
        </p:txBody>
      </p:sp>
      <p:sp>
        <p:nvSpPr>
          <p:cNvPr id="169" name="Google Shape;169;p5"/>
          <p:cNvSpPr txBox="1">
            <a:spLocks noGrp="1"/>
          </p:cNvSpPr>
          <p:nvPr>
            <p:ph type="body" idx="2"/>
          </p:nvPr>
        </p:nvSpPr>
        <p:spPr>
          <a:xfrm>
            <a:off x="5361450" y="1742474"/>
            <a:ext cx="3210300" cy="2883300"/>
          </a:xfrm>
          <a:prstGeom prst="rect">
            <a:avLst/>
          </a:prstGeom>
          <a:noFill/>
          <a:ln>
            <a:noFill/>
          </a:ln>
        </p:spPr>
        <p:txBody>
          <a:bodyPr spcFirstLastPara="1" wrap="square" lIns="91425" tIns="91425" rIns="91425" bIns="91425" anchor="t" anchorCtr="0">
            <a:normAutofit/>
          </a:bodyPr>
          <a:lstStyle/>
          <a:p>
            <a:pPr marL="457200" lvl="0" indent="-342900" algn="l" rtl="0">
              <a:lnSpc>
                <a:spcPct val="105000"/>
              </a:lnSpc>
              <a:spcBef>
                <a:spcPts val="0"/>
              </a:spcBef>
              <a:spcAft>
                <a:spcPts val="0"/>
              </a:spcAft>
              <a:buSzPts val="1800"/>
              <a:buChar char="●"/>
            </a:pPr>
            <a:r>
              <a:rPr lang="es" sz="1800"/>
              <a:t>Collected fruit arrives at the      warehouse to be sort out, packed and prepared to be sold.</a:t>
            </a:r>
            <a:endParaRPr sz="1800"/>
          </a:p>
          <a:p>
            <a:pPr marL="457200" lvl="0" indent="0" algn="l" rtl="0">
              <a:lnSpc>
                <a:spcPct val="105000"/>
              </a:lnSpc>
              <a:spcBef>
                <a:spcPts val="1000"/>
              </a:spcBef>
              <a:spcAft>
                <a:spcPts val="0"/>
              </a:spcAft>
              <a:buSzPts val="1300"/>
              <a:buNone/>
            </a:pPr>
            <a:endParaRPr sz="1800"/>
          </a:p>
          <a:p>
            <a:pPr marL="457200" lvl="0" indent="-342900" algn="l" rtl="0">
              <a:lnSpc>
                <a:spcPct val="105000"/>
              </a:lnSpc>
              <a:spcBef>
                <a:spcPts val="1000"/>
              </a:spcBef>
              <a:spcAft>
                <a:spcPts val="0"/>
              </a:spcAft>
              <a:buSzPts val="1800"/>
              <a:buChar char="●"/>
            </a:pPr>
            <a:r>
              <a:rPr lang="es" sz="1800"/>
              <a:t>The major part of the fruit is sold as fresh products.</a:t>
            </a:r>
            <a:endParaRPr sz="1800"/>
          </a:p>
        </p:txBody>
      </p:sp>
      <p:pic>
        <p:nvPicPr>
          <p:cNvPr id="170" name="Google Shape;170;p5"/>
          <p:cNvPicPr preferRelativeResize="0"/>
          <p:nvPr/>
        </p:nvPicPr>
        <p:blipFill rotWithShape="1">
          <a:blip r:embed="rId3">
            <a:alphaModFix/>
          </a:blip>
          <a:srcRect b="18719"/>
          <a:stretch/>
        </p:blipFill>
        <p:spPr>
          <a:xfrm>
            <a:off x="396288" y="1434625"/>
            <a:ext cx="4862525" cy="2960352"/>
          </a:xfrm>
          <a:prstGeom prst="rect">
            <a:avLst/>
          </a:prstGeom>
          <a:noFill/>
          <a:ln>
            <a:noFill/>
          </a:ln>
        </p:spPr>
      </p:pic>
      <p:sp>
        <p:nvSpPr>
          <p:cNvPr id="171" name="Google Shape;171;p5"/>
          <p:cNvSpPr txBox="1"/>
          <p:nvPr/>
        </p:nvSpPr>
        <p:spPr>
          <a:xfrm>
            <a:off x="1003900" y="4424650"/>
            <a:ext cx="4267500" cy="39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1" i="0" u="none" strike="noStrike" cap="none">
                <a:solidFill>
                  <a:srgbClr val="000000"/>
                </a:solidFill>
                <a:latin typeface="Calibri"/>
                <a:ea typeface="Calibri"/>
                <a:cs typeface="Calibri"/>
                <a:sym typeface="Calibri"/>
              </a:rPr>
              <a:t>Fruit store located in our town</a:t>
            </a:r>
            <a:endParaRPr sz="1400" b="1" i="0" u="none" strike="noStrike" cap="none">
              <a:solidFill>
                <a:srgbClr val="000000"/>
              </a:solidFill>
              <a:latin typeface="Calibri"/>
              <a:ea typeface="Calibri"/>
              <a:cs typeface="Calibri"/>
              <a:sym typeface="Calibri"/>
            </a:endParaRPr>
          </a:p>
        </p:txBody>
      </p:sp>
      <p:pic>
        <p:nvPicPr>
          <p:cNvPr id="172" name="Google Shape;172;p5"/>
          <p:cNvPicPr preferRelativeResize="0"/>
          <p:nvPr/>
        </p:nvPicPr>
        <p:blipFill rotWithShape="1">
          <a:blip r:embed="rId4">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6"/>
          <p:cNvSpPr txBox="1">
            <a:spLocks noGrp="1"/>
          </p:cNvSpPr>
          <p:nvPr>
            <p:ph type="body" idx="1"/>
          </p:nvPr>
        </p:nvSpPr>
        <p:spPr>
          <a:xfrm>
            <a:off x="5978100" y="5399525"/>
            <a:ext cx="1871400" cy="276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1200"/>
              </a:spcAft>
              <a:buSzPct val="288888"/>
              <a:buNone/>
            </a:pPr>
            <a:endParaRPr sz="1800">
              <a:solidFill>
                <a:srgbClr val="FF0000"/>
              </a:solidFill>
            </a:endParaRPr>
          </a:p>
        </p:txBody>
      </p:sp>
      <p:pic>
        <p:nvPicPr>
          <p:cNvPr id="178" name="Google Shape;178;p6"/>
          <p:cNvPicPr preferRelativeResize="0"/>
          <p:nvPr/>
        </p:nvPicPr>
        <p:blipFill rotWithShape="1">
          <a:blip r:embed="rId3">
            <a:alphaModFix/>
          </a:blip>
          <a:srcRect/>
          <a:stretch/>
        </p:blipFill>
        <p:spPr>
          <a:xfrm rot="-126012">
            <a:off x="4489912" y="272691"/>
            <a:ext cx="4112382" cy="3080263"/>
          </a:xfrm>
          <a:prstGeom prst="rect">
            <a:avLst/>
          </a:prstGeom>
          <a:noFill/>
          <a:ln w="38100" cap="flat" cmpd="sng">
            <a:solidFill>
              <a:srgbClr val="000000"/>
            </a:solidFill>
            <a:prstDash val="solid"/>
            <a:round/>
            <a:headEnd type="none" w="sm" len="sm"/>
            <a:tailEnd type="none" w="sm" len="sm"/>
          </a:ln>
        </p:spPr>
      </p:pic>
      <p:pic>
        <p:nvPicPr>
          <p:cNvPr id="179" name="Google Shape;179;p6"/>
          <p:cNvPicPr preferRelativeResize="0"/>
          <p:nvPr/>
        </p:nvPicPr>
        <p:blipFill rotWithShape="1">
          <a:blip r:embed="rId4">
            <a:alphaModFix/>
          </a:blip>
          <a:srcRect/>
          <a:stretch/>
        </p:blipFill>
        <p:spPr>
          <a:xfrm rot="333355">
            <a:off x="1923684" y="95111"/>
            <a:ext cx="2100834" cy="2804778"/>
          </a:xfrm>
          <a:prstGeom prst="rect">
            <a:avLst/>
          </a:prstGeom>
          <a:noFill/>
          <a:ln w="38100" cap="flat" cmpd="sng">
            <a:solidFill>
              <a:srgbClr val="000000"/>
            </a:solidFill>
            <a:prstDash val="solid"/>
            <a:round/>
            <a:headEnd type="none" w="sm" len="sm"/>
            <a:tailEnd type="none" w="sm" len="sm"/>
          </a:ln>
        </p:spPr>
      </p:pic>
      <p:pic>
        <p:nvPicPr>
          <p:cNvPr id="180" name="Google Shape;180;p6"/>
          <p:cNvPicPr preferRelativeResize="0"/>
          <p:nvPr/>
        </p:nvPicPr>
        <p:blipFill rotWithShape="1">
          <a:blip r:embed="rId5">
            <a:alphaModFix/>
          </a:blip>
          <a:srcRect t="9136" b="13958"/>
          <a:stretch/>
        </p:blipFill>
        <p:spPr>
          <a:xfrm rot="-4">
            <a:off x="2954650" y="2715429"/>
            <a:ext cx="4027877" cy="2320243"/>
          </a:xfrm>
          <a:prstGeom prst="rect">
            <a:avLst/>
          </a:prstGeom>
          <a:noFill/>
          <a:ln w="38100" cap="flat" cmpd="sng">
            <a:solidFill>
              <a:srgbClr val="000000"/>
            </a:solidFill>
            <a:prstDash val="solid"/>
            <a:round/>
            <a:headEnd type="none" w="sm" len="sm"/>
            <a:tailEnd type="none" w="sm" len="sm"/>
          </a:ln>
        </p:spPr>
      </p:pic>
      <p:pic>
        <p:nvPicPr>
          <p:cNvPr id="181" name="Google Shape;181;p6"/>
          <p:cNvPicPr preferRelativeResize="0"/>
          <p:nvPr/>
        </p:nvPicPr>
        <p:blipFill rotWithShape="1">
          <a:blip r:embed="rId6">
            <a:alphaModFix/>
          </a:blip>
          <a:srcRect/>
          <a:stretch/>
        </p:blipFill>
        <p:spPr>
          <a:xfrm rot="-312462">
            <a:off x="137924" y="1645087"/>
            <a:ext cx="2356775" cy="31464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body" idx="2"/>
          </p:nvPr>
        </p:nvSpPr>
        <p:spPr>
          <a:xfrm>
            <a:off x="512675" y="1167413"/>
            <a:ext cx="7506300" cy="728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5000"/>
              </a:lnSpc>
              <a:spcBef>
                <a:spcPts val="0"/>
              </a:spcBef>
              <a:spcAft>
                <a:spcPts val="1000"/>
              </a:spcAft>
              <a:buSzPct val="80495"/>
              <a:buNone/>
            </a:pPr>
            <a:r>
              <a:rPr lang="es" sz="1900"/>
              <a:t>Another part will be turned into different products such as jam, juice, preserves or sweets.</a:t>
            </a:r>
            <a:endParaRPr sz="1700" b="1"/>
          </a:p>
        </p:txBody>
      </p:sp>
      <p:pic>
        <p:nvPicPr>
          <p:cNvPr id="187" name="Google Shape;187;p7"/>
          <p:cNvPicPr preferRelativeResize="0"/>
          <p:nvPr/>
        </p:nvPicPr>
        <p:blipFill rotWithShape="1">
          <a:blip r:embed="rId3">
            <a:alphaModFix/>
          </a:blip>
          <a:srcRect/>
          <a:stretch/>
        </p:blipFill>
        <p:spPr>
          <a:xfrm>
            <a:off x="4186447" y="2571738"/>
            <a:ext cx="1724824" cy="1724824"/>
          </a:xfrm>
          <a:prstGeom prst="rect">
            <a:avLst/>
          </a:prstGeom>
          <a:noFill/>
          <a:ln>
            <a:noFill/>
          </a:ln>
        </p:spPr>
      </p:pic>
      <p:pic>
        <p:nvPicPr>
          <p:cNvPr id="188" name="Google Shape;188;p7"/>
          <p:cNvPicPr preferRelativeResize="0"/>
          <p:nvPr/>
        </p:nvPicPr>
        <p:blipFill rotWithShape="1">
          <a:blip r:embed="rId4">
            <a:alphaModFix/>
          </a:blip>
          <a:srcRect/>
          <a:stretch/>
        </p:blipFill>
        <p:spPr>
          <a:xfrm>
            <a:off x="512675" y="2097263"/>
            <a:ext cx="2278148" cy="2385375"/>
          </a:xfrm>
          <a:prstGeom prst="rect">
            <a:avLst/>
          </a:prstGeom>
          <a:noFill/>
          <a:ln>
            <a:noFill/>
          </a:ln>
        </p:spPr>
      </p:pic>
      <p:pic>
        <p:nvPicPr>
          <p:cNvPr id="189" name="Google Shape;189;p7"/>
          <p:cNvPicPr preferRelativeResize="0"/>
          <p:nvPr/>
        </p:nvPicPr>
        <p:blipFill rotWithShape="1">
          <a:blip r:embed="rId5">
            <a:alphaModFix/>
          </a:blip>
          <a:srcRect l="34263" r="33151" b="10320"/>
          <a:stretch/>
        </p:blipFill>
        <p:spPr>
          <a:xfrm>
            <a:off x="3130175" y="1901924"/>
            <a:ext cx="1056275" cy="2906950"/>
          </a:xfrm>
          <a:prstGeom prst="rect">
            <a:avLst/>
          </a:prstGeom>
          <a:noFill/>
          <a:ln w="38100" cap="flat" cmpd="sng">
            <a:solidFill>
              <a:schemeClr val="dk1"/>
            </a:solidFill>
            <a:prstDash val="solid"/>
            <a:round/>
            <a:headEnd type="none" w="sm" len="sm"/>
            <a:tailEnd type="none" w="sm" len="sm"/>
          </a:ln>
        </p:spPr>
      </p:pic>
      <p:pic>
        <p:nvPicPr>
          <p:cNvPr id="190" name="Google Shape;190;p7"/>
          <p:cNvPicPr preferRelativeResize="0"/>
          <p:nvPr/>
        </p:nvPicPr>
        <p:blipFill rotWithShape="1">
          <a:blip r:embed="rId6">
            <a:alphaModFix/>
          </a:blip>
          <a:srcRect/>
          <a:stretch/>
        </p:blipFill>
        <p:spPr>
          <a:xfrm>
            <a:off x="5819838" y="2481750"/>
            <a:ext cx="2728499" cy="2197750"/>
          </a:xfrm>
          <a:prstGeom prst="rect">
            <a:avLst/>
          </a:prstGeom>
          <a:noFill/>
          <a:ln w="38100" cap="flat" cmpd="sng">
            <a:solidFill>
              <a:srgbClr val="000000"/>
            </a:solidFill>
            <a:prstDash val="solid"/>
            <a:round/>
            <a:headEnd type="none" w="sm" len="sm"/>
            <a:tailEnd type="none" w="sm" len="sm"/>
          </a:ln>
        </p:spPr>
      </p:pic>
      <p:pic>
        <p:nvPicPr>
          <p:cNvPr id="191" name="Google Shape;191;p7"/>
          <p:cNvPicPr preferRelativeResize="0"/>
          <p:nvPr/>
        </p:nvPicPr>
        <p:blipFill rotWithShape="1">
          <a:blip r:embed="rId7">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8"/>
          <p:cNvPicPr preferRelativeResize="0"/>
          <p:nvPr/>
        </p:nvPicPr>
        <p:blipFill rotWithShape="1">
          <a:blip r:embed="rId3">
            <a:alphaModFix/>
          </a:blip>
          <a:srcRect/>
          <a:stretch/>
        </p:blipFill>
        <p:spPr>
          <a:xfrm>
            <a:off x="324654" y="2454794"/>
            <a:ext cx="1727616" cy="2303484"/>
          </a:xfrm>
          <a:prstGeom prst="rect">
            <a:avLst/>
          </a:prstGeom>
          <a:noFill/>
          <a:ln w="38100" cap="flat" cmpd="sng">
            <a:solidFill>
              <a:srgbClr val="000000"/>
            </a:solidFill>
            <a:prstDash val="solid"/>
            <a:round/>
            <a:headEnd type="none" w="sm" len="sm"/>
            <a:tailEnd type="none" w="sm" len="sm"/>
          </a:ln>
        </p:spPr>
      </p:pic>
      <p:sp>
        <p:nvSpPr>
          <p:cNvPr id="197" name="Google Shape;197;p8"/>
          <p:cNvSpPr txBox="1">
            <a:spLocks noGrp="1"/>
          </p:cNvSpPr>
          <p:nvPr>
            <p:ph type="title"/>
          </p:nvPr>
        </p:nvSpPr>
        <p:spPr>
          <a:xfrm>
            <a:off x="696600" y="313875"/>
            <a:ext cx="7505700" cy="847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a:t>STORAGE</a:t>
            </a:r>
            <a:endParaRPr/>
          </a:p>
        </p:txBody>
      </p:sp>
      <p:sp>
        <p:nvSpPr>
          <p:cNvPr id="198" name="Google Shape;198;p8"/>
          <p:cNvSpPr txBox="1">
            <a:spLocks noGrp="1"/>
          </p:cNvSpPr>
          <p:nvPr>
            <p:ph type="body" idx="4294967295"/>
          </p:nvPr>
        </p:nvSpPr>
        <p:spPr>
          <a:xfrm>
            <a:off x="439950" y="954325"/>
            <a:ext cx="8019000" cy="25680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Char char="●"/>
            </a:pPr>
            <a:r>
              <a:rPr lang="es" sz="1500"/>
              <a:t>They should be stored paying attention to the producer’s advises which have been given.</a:t>
            </a:r>
            <a:endParaRPr sz="1500"/>
          </a:p>
          <a:p>
            <a:pPr marL="457200" lvl="0" indent="-323850" algn="l" rtl="0">
              <a:lnSpc>
                <a:spcPct val="115000"/>
              </a:lnSpc>
              <a:spcBef>
                <a:spcPts val="0"/>
              </a:spcBef>
              <a:spcAft>
                <a:spcPts val="0"/>
              </a:spcAft>
              <a:buSzPts val="1500"/>
              <a:buChar char="●"/>
            </a:pPr>
            <a:r>
              <a:rPr lang="es" sz="1500"/>
              <a:t>Before being transported, these products are stored in warehouses and even in large cold rooms.</a:t>
            </a:r>
            <a:r>
              <a:rPr lang="es" sz="1500" b="1"/>
              <a:t>.</a:t>
            </a:r>
            <a:r>
              <a:rPr lang="es" sz="1500"/>
              <a:t>  Conditions should be appropriate in order to ensure the products arrive in good conditions to their destination.</a:t>
            </a:r>
            <a:endParaRPr sz="1500"/>
          </a:p>
          <a:p>
            <a:pPr marL="0" lvl="0" indent="0" algn="l" rtl="0">
              <a:lnSpc>
                <a:spcPct val="115000"/>
              </a:lnSpc>
              <a:spcBef>
                <a:spcPts val="1200"/>
              </a:spcBef>
              <a:spcAft>
                <a:spcPts val="1200"/>
              </a:spcAft>
              <a:buSzPts val="1300"/>
              <a:buNone/>
            </a:pPr>
            <a:endParaRPr sz="1500"/>
          </a:p>
        </p:txBody>
      </p:sp>
      <p:pic>
        <p:nvPicPr>
          <p:cNvPr id="199" name="Google Shape;199;p8"/>
          <p:cNvPicPr preferRelativeResize="0"/>
          <p:nvPr/>
        </p:nvPicPr>
        <p:blipFill rotWithShape="1">
          <a:blip r:embed="rId4">
            <a:alphaModFix/>
          </a:blip>
          <a:srcRect t="-9089" b="9089"/>
          <a:stretch/>
        </p:blipFill>
        <p:spPr>
          <a:xfrm>
            <a:off x="2256360" y="2427676"/>
            <a:ext cx="3344389" cy="2357723"/>
          </a:xfrm>
          <a:prstGeom prst="rect">
            <a:avLst/>
          </a:prstGeom>
          <a:noFill/>
          <a:ln w="38100" cap="flat" cmpd="sng">
            <a:solidFill>
              <a:srgbClr val="000000"/>
            </a:solidFill>
            <a:prstDash val="solid"/>
            <a:round/>
            <a:headEnd type="none" w="sm" len="sm"/>
            <a:tailEnd type="none" w="sm" len="sm"/>
          </a:ln>
        </p:spPr>
      </p:pic>
      <p:pic>
        <p:nvPicPr>
          <p:cNvPr id="200" name="Google Shape;200;p8"/>
          <p:cNvPicPr preferRelativeResize="0"/>
          <p:nvPr/>
        </p:nvPicPr>
        <p:blipFill rotWithShape="1">
          <a:blip r:embed="rId5">
            <a:alphaModFix/>
          </a:blip>
          <a:srcRect/>
          <a:stretch/>
        </p:blipFill>
        <p:spPr>
          <a:xfrm rot="563555">
            <a:off x="5515494" y="2557997"/>
            <a:ext cx="3590060" cy="2308031"/>
          </a:xfrm>
          <a:prstGeom prst="rect">
            <a:avLst/>
          </a:prstGeom>
          <a:noFill/>
          <a:ln w="38100" cap="flat" cmpd="sng">
            <a:solidFill>
              <a:srgbClr val="000000"/>
            </a:solidFill>
            <a:prstDash val="solid"/>
            <a:round/>
            <a:headEnd type="none" w="sm" len="sm"/>
            <a:tailEnd type="none" w="sm" len="sm"/>
          </a:ln>
        </p:spPr>
      </p:pic>
      <p:pic>
        <p:nvPicPr>
          <p:cNvPr id="201" name="Google Shape;201;p8"/>
          <p:cNvPicPr preferRelativeResize="0"/>
          <p:nvPr/>
        </p:nvPicPr>
        <p:blipFill rotWithShape="1">
          <a:blip r:embed="rId6">
            <a:alphaModFix/>
          </a:blip>
          <a:srcRect t="10245" b="5847"/>
          <a:stretch/>
        </p:blipFill>
        <p:spPr>
          <a:xfrm>
            <a:off x="7947600" y="315150"/>
            <a:ext cx="811625" cy="651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txBox="1">
            <a:spLocks noGrp="1"/>
          </p:cNvSpPr>
          <p:nvPr>
            <p:ph type="title"/>
          </p:nvPr>
        </p:nvSpPr>
        <p:spPr>
          <a:xfrm>
            <a:off x="819150" y="49585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s"/>
              <a:t>TRANSPORTATION</a:t>
            </a:r>
            <a:endParaRPr/>
          </a:p>
        </p:txBody>
      </p:sp>
      <p:sp>
        <p:nvSpPr>
          <p:cNvPr id="207" name="Google Shape;207;p9"/>
          <p:cNvSpPr txBox="1">
            <a:spLocks noGrp="1"/>
          </p:cNvSpPr>
          <p:nvPr>
            <p:ph type="body" idx="1"/>
          </p:nvPr>
        </p:nvSpPr>
        <p:spPr>
          <a:xfrm>
            <a:off x="747550" y="4081800"/>
            <a:ext cx="7851300" cy="458100"/>
          </a:xfrm>
          <a:prstGeom prst="rect">
            <a:avLst/>
          </a:prstGeom>
          <a:noFill/>
          <a:ln>
            <a:noFill/>
          </a:ln>
        </p:spPr>
        <p:txBody>
          <a:bodyPr spcFirstLastPara="1" wrap="square" lIns="91425" tIns="91425" rIns="91425" bIns="91425" anchor="t" anchorCtr="0">
            <a:normAutofit fontScale="92500" lnSpcReduction="10000"/>
          </a:bodyPr>
          <a:lstStyle/>
          <a:p>
            <a:pPr marL="457200" lvl="0" indent="-342900" algn="l" rtl="0">
              <a:lnSpc>
                <a:spcPct val="115000"/>
              </a:lnSpc>
              <a:spcBef>
                <a:spcPts val="0"/>
              </a:spcBef>
              <a:spcAft>
                <a:spcPts val="0"/>
              </a:spcAft>
              <a:buSzPct val="108108"/>
              <a:buChar char="●"/>
            </a:pPr>
            <a:r>
              <a:rPr lang="es" sz="1800"/>
              <a:t>The fruit is packed in boxes of different sizes, and transported to the markets</a:t>
            </a:r>
            <a:endParaRPr sz="1800"/>
          </a:p>
        </p:txBody>
      </p:sp>
      <p:pic>
        <p:nvPicPr>
          <p:cNvPr id="208" name="Google Shape;208;p9"/>
          <p:cNvPicPr preferRelativeResize="0"/>
          <p:nvPr/>
        </p:nvPicPr>
        <p:blipFill rotWithShape="1">
          <a:blip r:embed="rId3">
            <a:alphaModFix/>
          </a:blip>
          <a:srcRect/>
          <a:stretch/>
        </p:blipFill>
        <p:spPr>
          <a:xfrm>
            <a:off x="747550" y="1321575"/>
            <a:ext cx="3338148" cy="2500351"/>
          </a:xfrm>
          <a:prstGeom prst="rect">
            <a:avLst/>
          </a:prstGeom>
          <a:noFill/>
          <a:ln w="38100" cap="flat" cmpd="sng">
            <a:solidFill>
              <a:srgbClr val="000000"/>
            </a:solidFill>
            <a:prstDash val="solid"/>
            <a:round/>
            <a:headEnd type="none" w="sm" len="sm"/>
            <a:tailEnd type="none" w="sm" len="sm"/>
          </a:ln>
        </p:spPr>
      </p:pic>
      <p:pic>
        <p:nvPicPr>
          <p:cNvPr id="209" name="Google Shape;209;p9"/>
          <p:cNvPicPr preferRelativeResize="0"/>
          <p:nvPr/>
        </p:nvPicPr>
        <p:blipFill rotWithShape="1">
          <a:blip r:embed="rId4">
            <a:alphaModFix/>
          </a:blip>
          <a:srcRect/>
          <a:stretch/>
        </p:blipFill>
        <p:spPr>
          <a:xfrm rot="208944">
            <a:off x="5279217" y="385255"/>
            <a:ext cx="2709664" cy="3617591"/>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Words>
  <Application>Microsoft Office PowerPoint</Application>
  <PresentationFormat>Předvádění na obrazovce (16:9)</PresentationFormat>
  <Paragraphs>41</Paragraphs>
  <Slides>15</Slides>
  <Notes>15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15</vt:i4>
      </vt:variant>
    </vt:vector>
  </HeadingPairs>
  <TitlesOfParts>
    <vt:vector size="19" baseType="lpstr">
      <vt:lpstr>Calibri</vt:lpstr>
      <vt:lpstr>Arial</vt:lpstr>
      <vt:lpstr>Nunito</vt:lpstr>
      <vt:lpstr>Shift</vt:lpstr>
      <vt:lpstr>Food chain</vt:lpstr>
      <vt:lpstr>ORIGIN </vt:lpstr>
      <vt:lpstr>Prezentace aplikace PowerPoint</vt:lpstr>
      <vt:lpstr>RECOLLECTION</vt:lpstr>
      <vt:lpstr>PROCESSING</vt:lpstr>
      <vt:lpstr>Prezentace aplikace PowerPoint</vt:lpstr>
      <vt:lpstr>Prezentace aplikace PowerPoint</vt:lpstr>
      <vt:lpstr>STORAGE</vt:lpstr>
      <vt:lpstr>TRANSPORTATION</vt:lpstr>
      <vt:lpstr>Prezentace aplikace PowerPoint</vt:lpstr>
      <vt:lpstr>SALE</vt:lpstr>
      <vt:lpstr>Prezentace aplikace PowerPoint</vt:lpstr>
      <vt:lpstr>CONSUMPTION</vt:lpstr>
      <vt:lpstr>Traditional uses for reduction of food waste</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chain</dc:title>
  <dc:creator>Romana Přikrylová</dc:creator>
  <cp:lastModifiedBy>Romana</cp:lastModifiedBy>
  <cp:revision>1</cp:revision>
  <dcterms:modified xsi:type="dcterms:W3CDTF">2021-10-29T15:48:25Z</dcterms:modified>
</cp:coreProperties>
</file>