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W1jYRnIAPdwose7EADvUJ7HWm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23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"/>
          <p:cNvSpPr/>
          <p:nvPr/>
        </p:nvSpPr>
        <p:spPr>
          <a:xfrm rot="-54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>
            <a:gsLst>
              <a:gs pos="0">
                <a:srgbClr val="026A85"/>
              </a:gs>
              <a:gs pos="60000">
                <a:srgbClr val="01BCEA"/>
              </a:gs>
              <a:gs pos="100000">
                <a:srgbClr val="78D1F3"/>
              </a:gs>
            </a:gsLst>
            <a:lin ang="15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61C0E1"/>
              </a:buClr>
              <a:buSzPts val="4400"/>
              <a:buFont typeface="Century Gothic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36576"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71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1371600" y="6012656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1371600" y="5650704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392247" y="5752307"/>
            <a:ext cx="5029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1C0E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body" idx="1"/>
          </p:nvPr>
        </p:nvSpPr>
        <p:spPr>
          <a:xfrm rot="5400000">
            <a:off x="2286000" y="54008"/>
            <a:ext cx="45720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ftr" idx="11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>
            <a:spLocks noGrp="1"/>
          </p:cNvSpPr>
          <p:nvPr>
            <p:ph type="title"/>
          </p:nvPr>
        </p:nvSpPr>
        <p:spPr>
          <a:xfrm rot="5400000">
            <a:off x="4991100" y="2171700"/>
            <a:ext cx="5486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1C0E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body" idx="1"/>
          </p:nvPr>
        </p:nvSpPr>
        <p:spPr>
          <a:xfrm rot="5400000">
            <a:off x="838200" y="0"/>
            <a:ext cx="54864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ftr" idx="11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1C0E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4791456" y="6480048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57200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áhlaví části" type="secHead">
  <p:cSld name="SECTION_HEADER">
    <p:bg>
      <p:bgPr>
        <a:gradFill>
          <a:gsLst>
            <a:gs pos="0">
              <a:schemeClr val="dk1"/>
            </a:gs>
            <a:gs pos="60000">
              <a:schemeClr val="dk1"/>
            </a:gs>
            <a:gs pos="100000">
              <a:srgbClr val="6C6C6C"/>
            </a:gs>
          </a:gsLst>
          <a:lin ang="540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/>
          <p:nvPr/>
        </p:nvSpPr>
        <p:spPr>
          <a:xfrm rot="10800000" flipH="1">
            <a:off x="7034" y="7034"/>
            <a:ext cx="9129932" cy="6836899"/>
          </a:xfrm>
          <a:prstGeom prst="rtTriangle">
            <a:avLst/>
          </a:prstGeom>
          <a:gradFill>
            <a:gsLst>
              <a:gs pos="0">
                <a:srgbClr val="DEF5FA">
                  <a:alpha val="9803"/>
                </a:srgbClr>
              </a:gs>
              <a:gs pos="70000">
                <a:srgbClr val="DEF5FA">
                  <a:alpha val="7843"/>
                </a:srgbClr>
              </a:gs>
              <a:gs pos="100000">
                <a:srgbClr val="DEF5FA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" name="Google Shape;29;p15"/>
          <p:cNvSpPr/>
          <p:nvPr/>
        </p:nvSpPr>
        <p:spPr>
          <a:xfrm rot="-5400000" flipH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>
            <a:gsLst>
              <a:gs pos="0">
                <a:srgbClr val="026A85"/>
              </a:gs>
              <a:gs pos="60000">
                <a:srgbClr val="01BCEA"/>
              </a:gs>
              <a:gs pos="100000">
                <a:srgbClr val="78D1F3"/>
              </a:gs>
            </a:gsLst>
            <a:lin ang="15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6955632" y="6477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2619376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451056" y="809624"/>
            <a:ext cx="502920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33" name="Google Shape;33;p15"/>
          <p:cNvCxnSpPr/>
          <p:nvPr/>
        </p:nvCxnSpPr>
        <p:spPr>
          <a:xfrm rot="10800000">
            <a:off x="6468794" y="9381"/>
            <a:ext cx="2672861" cy="1900210"/>
          </a:xfrm>
          <a:prstGeom prst="straightConnector1">
            <a:avLst/>
          </a:prstGeom>
          <a:noFill/>
          <a:ln w="9525" cap="rnd" cmpd="sng">
            <a:solidFill>
              <a:srgbClr val="BFBFBF">
                <a:alpha val="4470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" name="Google Shape;34;p15"/>
          <p:cNvCxnSpPr/>
          <p:nvPr/>
        </p:nvCxnSpPr>
        <p:spPr>
          <a:xfrm rot="10800000" flipH="1">
            <a:off x="0" y="7034"/>
            <a:ext cx="9136966" cy="6843933"/>
          </a:xfrm>
          <a:prstGeom prst="straightConnector1">
            <a:avLst/>
          </a:prstGeom>
          <a:noFill/>
          <a:ln w="9525" cap="rnd" cmpd="sng">
            <a:solidFill>
              <a:srgbClr val="B7B7B7">
                <a:alpha val="3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1C0E1"/>
              </a:buClr>
              <a:buSzPts val="3600"/>
              <a:buFont typeface="Century Gothic"/>
              <a:buNone/>
              <a:defRPr sz="36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71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1C0E1"/>
              </a:buClr>
              <a:buSzPts val="42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457200" y="172243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68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marL="914400" lvl="1" indent="-373380" algn="l">
              <a:spcBef>
                <a:spcPts val="480"/>
              </a:spcBef>
              <a:spcAft>
                <a:spcPts val="0"/>
              </a:spcAft>
              <a:buSzPts val="2280"/>
              <a:buChar char="›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2"/>
          </p:nvPr>
        </p:nvSpPr>
        <p:spPr>
          <a:xfrm>
            <a:off x="4648200" y="172243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68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marL="914400" lvl="1" indent="-373380" algn="l">
              <a:spcBef>
                <a:spcPts val="480"/>
              </a:spcBef>
              <a:spcAft>
                <a:spcPts val="0"/>
              </a:spcAft>
              <a:buSzPts val="2280"/>
              <a:buChar char="›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ftr" idx="11"/>
          </p:nvPr>
        </p:nvSpPr>
        <p:spPr>
          <a:xfrm>
            <a:off x="457200" y="6480969"/>
            <a:ext cx="4260056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orovnání" type="twoTxTwoObj">
  <p:cSld name="TWO_OBJECTS_WITH_TEXT">
    <p:bg>
      <p:bgPr>
        <a:gradFill>
          <a:gsLst>
            <a:gs pos="0">
              <a:srgbClr val="323232"/>
            </a:gs>
            <a:gs pos="60000">
              <a:srgbClr val="434343"/>
            </a:gs>
            <a:gs pos="100000">
              <a:srgbClr val="7B7B7B"/>
            </a:gs>
          </a:gsLst>
          <a:lin ang="5400000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 rot="-5400000">
            <a:off x="-2295358" y="2834288"/>
            <a:ext cx="6153912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sz="33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 rot="-5400000">
            <a:off x="146758" y="1508980"/>
            <a:ext cx="3017520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9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2"/>
          </p:nvPr>
        </p:nvSpPr>
        <p:spPr>
          <a:xfrm rot="-5400000">
            <a:off x="146758" y="4645372"/>
            <a:ext cx="3017520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9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3"/>
          </p:nvPr>
        </p:nvSpPr>
        <p:spPr>
          <a:xfrm>
            <a:off x="2022230" y="290732"/>
            <a:ext cx="685800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marL="914400" lvl="1" indent="-349250" algn="l">
              <a:spcBef>
                <a:spcPts val="400"/>
              </a:spcBef>
              <a:spcAft>
                <a:spcPts val="0"/>
              </a:spcAft>
              <a:buSzPts val="1900"/>
              <a:buChar char="›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4"/>
          </p:nvPr>
        </p:nvSpPr>
        <p:spPr>
          <a:xfrm>
            <a:off x="2022230" y="3427124"/>
            <a:ext cx="685800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marL="914400" lvl="1" indent="-349250" algn="l">
              <a:spcBef>
                <a:spcPts val="400"/>
              </a:spcBef>
              <a:spcAft>
                <a:spcPts val="0"/>
              </a:spcAft>
              <a:buSzPts val="1900"/>
              <a:buChar char="›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0552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ftr" idx="11"/>
          </p:nvPr>
        </p:nvSpPr>
        <p:spPr>
          <a:xfrm>
            <a:off x="457200" y="6480969"/>
            <a:ext cx="4261104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ldNum" idx="12"/>
          </p:nvPr>
        </p:nvSpPr>
        <p:spPr>
          <a:xfrm>
            <a:off x="7589520" y="6483096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1C0E1"/>
              </a:buClr>
              <a:buSzPts val="4200"/>
              <a:buFont typeface="Century Gothic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ftr" idx="11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sah s titulkem" type="objTx">
  <p:cSld name="OBJECT_WITH_CAPTION_TEXT">
    <p:bg>
      <p:bgPr>
        <a:gradFill>
          <a:gsLst>
            <a:gs pos="0">
              <a:srgbClr val="323232"/>
            </a:gs>
            <a:gs pos="60000">
              <a:srgbClr val="434343"/>
            </a:gs>
            <a:gs pos="100000">
              <a:srgbClr val="7B7B7B"/>
            </a:gs>
          </a:gsLst>
          <a:lin ang="5400000" scaled="0"/>
        </a:gra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>
            <a:spLocks noGrp="1"/>
          </p:cNvSpPr>
          <p:nvPr>
            <p:ph type="title"/>
          </p:nvPr>
        </p:nvSpPr>
        <p:spPr>
          <a:xfrm rot="-5400000">
            <a:off x="-2295144" y="2882264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18288" lvl="0" algn="r">
              <a:spcBef>
                <a:spcPts val="0"/>
              </a:spcBef>
              <a:spcAft>
                <a:spcPts val="0"/>
              </a:spcAft>
              <a:buClr>
                <a:srgbClr val="61C0E1"/>
              </a:buClr>
              <a:buSzPts val="2900"/>
              <a:buFont typeface="Century Gothic"/>
              <a:buNone/>
              <a:defRPr sz="29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1135856" y="367664"/>
            <a:ext cx="24384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1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body" idx="2"/>
          </p:nvPr>
        </p:nvSpPr>
        <p:spPr>
          <a:xfrm>
            <a:off x="3651250" y="320040"/>
            <a:ext cx="5276088" cy="598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SzPts val="2400"/>
              <a:buChar char="⦿"/>
              <a:defRPr sz="3000"/>
            </a:lvl1pPr>
            <a:lvl2pPr marL="914400" lvl="1" indent="-385444" algn="l">
              <a:spcBef>
                <a:spcPts val="520"/>
              </a:spcBef>
              <a:spcAft>
                <a:spcPts val="0"/>
              </a:spcAft>
              <a:buSzPts val="2470"/>
              <a:buChar char="›"/>
              <a:defRPr sz="26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dt" idx="10"/>
          </p:nvPr>
        </p:nvSpPr>
        <p:spPr>
          <a:xfrm>
            <a:off x="6278976" y="6556248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ftr" idx="11"/>
          </p:nvPr>
        </p:nvSpPr>
        <p:spPr>
          <a:xfrm>
            <a:off x="1135856" y="6556248"/>
            <a:ext cx="51431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sldNum" idx="12"/>
          </p:nvPr>
        </p:nvSpPr>
        <p:spPr>
          <a:xfrm>
            <a:off x="8410576" y="6556248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ázek s titulkem" type="picTx">
  <p:cSld name="PICTURE_WITH_CAPTION_TEXT">
    <p:bg>
      <p:bgPr>
        <a:gradFill>
          <a:gsLst>
            <a:gs pos="0">
              <a:schemeClr val="dk1"/>
            </a:gs>
            <a:gs pos="60000">
              <a:schemeClr val="dk1"/>
            </a:gs>
            <a:gs pos="100000">
              <a:srgbClr val="6C6C6C"/>
            </a:gs>
          </a:gsLst>
          <a:lin ang="5400000" scaled="0"/>
        </a:gra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"/>
          <p:cNvSpPr txBox="1">
            <a:spLocks noGrp="1"/>
          </p:cNvSpPr>
          <p:nvPr>
            <p:ph type="title"/>
          </p:nvPr>
        </p:nvSpPr>
        <p:spPr>
          <a:xfrm rot="-5400000">
            <a:off x="-2523744" y="2894096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1C0E1"/>
              </a:buClr>
              <a:buSzPts val="3000"/>
              <a:buFont typeface="Century Gothic"/>
              <a:buNone/>
              <a:defRPr sz="30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>
            <a:spLocks noGrp="1"/>
          </p:cNvSpPr>
          <p:nvPr>
            <p:ph type="pic" idx="2"/>
          </p:nvPr>
        </p:nvSpPr>
        <p:spPr>
          <a:xfrm>
            <a:off x="1138237" y="373966"/>
            <a:ext cx="7333488" cy="54864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380"/>
              </a:spcBef>
              <a:spcAft>
                <a:spcPts val="0"/>
              </a:spcAft>
              <a:buClr>
                <a:srgbClr val="8CBED1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rgbClr val="8CBED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rgbClr val="8CBED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rgbClr val="8CBED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rgbClr val="8CBED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body" idx="1"/>
          </p:nvPr>
        </p:nvSpPr>
        <p:spPr>
          <a:xfrm>
            <a:off x="1143000" y="5867400"/>
            <a:ext cx="7333488" cy="685800"/>
          </a:xfrm>
          <a:prstGeom prst="rect">
            <a:avLst/>
          </a:prstGeom>
          <a:solidFill>
            <a:schemeClr val="accent1">
              <a:alpha val="14901"/>
            </a:schemeClr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300990" algn="l">
              <a:spcBef>
                <a:spcPts val="240"/>
              </a:spcBef>
              <a:spcAft>
                <a:spcPts val="0"/>
              </a:spcAft>
              <a:buSzPts val="1140"/>
              <a:buChar char="›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dt" idx="10"/>
          </p:nvPr>
        </p:nvSpPr>
        <p:spPr>
          <a:xfrm>
            <a:off x="6108192" y="6556248"/>
            <a:ext cx="21031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ftr" idx="11"/>
          </p:nvPr>
        </p:nvSpPr>
        <p:spPr>
          <a:xfrm>
            <a:off x="1170432" y="6557169"/>
            <a:ext cx="4948072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sldNum" idx="12"/>
          </p:nvPr>
        </p:nvSpPr>
        <p:spPr>
          <a:xfrm>
            <a:off x="8217192" y="6556248"/>
            <a:ext cx="36576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3232"/>
            </a:gs>
            <a:gs pos="60000">
              <a:srgbClr val="434343"/>
            </a:gs>
            <a:gs pos="100000">
              <a:srgbClr val="7B7B7B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>
            <a:gsLst>
              <a:gs pos="0">
                <a:srgbClr val="DEF5FA">
                  <a:alpha val="9803"/>
                </a:srgbClr>
              </a:gs>
              <a:gs pos="70000">
                <a:srgbClr val="DEF5FA">
                  <a:alpha val="7843"/>
                </a:srgbClr>
              </a:gs>
              <a:gs pos="100000">
                <a:srgbClr val="DEF5FA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" name="Google Shape;7;p12"/>
          <p:cNvCxnSpPr/>
          <p:nvPr/>
        </p:nvCxnSpPr>
        <p:spPr>
          <a:xfrm>
            <a:off x="0" y="7034"/>
            <a:ext cx="9136966" cy="6843933"/>
          </a:xfrm>
          <a:prstGeom prst="straightConnector1">
            <a:avLst/>
          </a:prstGeom>
          <a:noFill/>
          <a:ln w="9525" cap="rnd" cmpd="sng">
            <a:solidFill>
              <a:srgbClr val="B7B7B7">
                <a:alpha val="3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" name="Google Shape;8;p12"/>
          <p:cNvCxnSpPr/>
          <p:nvPr/>
        </p:nvCxnSpPr>
        <p:spPr>
          <a:xfrm flipH="1">
            <a:off x="6468794" y="4948410"/>
            <a:ext cx="2672861" cy="1900210"/>
          </a:xfrm>
          <a:prstGeom prst="straightConnector1">
            <a:avLst/>
          </a:prstGeom>
          <a:noFill/>
          <a:ln w="9525" cap="rnd" cmpd="sng">
            <a:solidFill>
              <a:srgbClr val="BFBFBF">
                <a:alpha val="4470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Google Shape;9;p12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61C0E1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rgbClr val="61C0E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5444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rgbClr val="8CBED1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8CBED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8CBED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8CBED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8CBED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ftr" idx="11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rybolovnorsko.cz/2018/10/tunak-utoci-na-farmy/&amp;psig=AOvVaw0tN9oFZsz3iJLCgDb51y8G&amp;ust=1617210398393000&amp;source=images&amp;cd=vfe&amp;ved=0CAIQjRxqFwoTCLDp66zA2O8CFQAAAAAdAAAAABA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url?sa=i&amp;url=http://www.seaaroundus.org/chinas-bohai-sea-left-with-only-tiny-fish/&amp;psig=AOvVaw1SK80Nku4TbZawDeMSq1CF&amp;ust=1617210477258000&amp;source=images&amp;cd=vfe&amp;ved=0CAIQjRxqFwoTCNjdvtLA2O8CFQAAAAAdAAAAABA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84632" lvl="0" indent="0" algn="r" rtl="0">
              <a:spcBef>
                <a:spcPts val="0"/>
              </a:spcBef>
              <a:spcAft>
                <a:spcPts val="0"/>
              </a:spcAft>
              <a:buClr>
                <a:srgbClr val="61C0E1"/>
              </a:buClr>
              <a:buSzPts val="4400"/>
              <a:buFont typeface="Century Gothic"/>
              <a:buNone/>
            </a:pPr>
            <a:r>
              <a:rPr lang="cs-CZ"/>
              <a:t>Food chain </a:t>
            </a:r>
            <a:endParaRPr/>
          </a:p>
        </p:txBody>
      </p:sp>
      <p:sp>
        <p:nvSpPr>
          <p:cNvPr id="93" name="Google Shape;93;p1"/>
          <p:cNvSpPr txBox="1"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36576" lvl="0" indent="0" algn="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/>
              <a:t>fish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84632" lvl="0" indent="0" algn="l" rtl="0">
              <a:spcBef>
                <a:spcPts val="0"/>
              </a:spcBef>
              <a:spcAft>
                <a:spcPts val="0"/>
              </a:spcAft>
              <a:buClr>
                <a:srgbClr val="61C0E1"/>
              </a:buClr>
              <a:buSzPts val="4200"/>
              <a:buFont typeface="Century Gothic"/>
              <a:buNone/>
            </a:pPr>
            <a:r>
              <a:rPr lang="cs-CZ"/>
              <a:t>Tuna on the plate</a:t>
            </a:r>
            <a:endParaRPr/>
          </a:p>
        </p:txBody>
      </p:sp>
      <p:sp>
        <p:nvSpPr>
          <p:cNvPr id="161" name="Google Shape;161;p10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48056" lvl="0" indent="-384047" algn="l" rtl="0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cs-CZ"/>
              <a:t>in restaurants they make delicious meals like salads, wraps, char-grilled dishes and also sushi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cs-CZ"/>
              <a:t> </a:t>
            </a:r>
            <a:endParaRPr/>
          </a:p>
          <a:p>
            <a:pPr marL="448056" lvl="0" indent="-231647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162" name="Google Shape;16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7944" y="3068960"/>
            <a:ext cx="4579888" cy="3434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84632" lvl="0" indent="0" algn="l" rtl="0">
              <a:spcBef>
                <a:spcPts val="0"/>
              </a:spcBef>
              <a:spcAft>
                <a:spcPts val="0"/>
              </a:spcAft>
              <a:buClr>
                <a:srgbClr val="61C0E1"/>
              </a:buClr>
              <a:buSzPts val="4200"/>
              <a:buFont typeface="Century Gothic"/>
              <a:buNone/>
            </a:pPr>
            <a:endParaRPr/>
          </a:p>
        </p:txBody>
      </p:sp>
      <p:sp>
        <p:nvSpPr>
          <p:cNvPr id="168" name="Google Shape;168;p11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48056" lvl="0" indent="-384047" algn="l" rtl="0">
              <a:spcBef>
                <a:spcPts val="0"/>
              </a:spcBef>
              <a:spcAft>
                <a:spcPts val="0"/>
              </a:spcAft>
              <a:buSzPct val="80000"/>
              <a:buChar char="⦿"/>
            </a:pPr>
            <a:r>
              <a:rPr lang="cs-CZ"/>
              <a:t>https://www.google.com/url?sa=i&amp;url=https%3A%2F%2Fwww.luluhypermarket.com%2Fen-om%2Ffresh-tuna-fish-small-1kg-approx-weight%2Fp%2F769547_EA&amp;psig=AOvVaw04nfftu6OHcQt5SoxGdQQ_&amp;ust=1617210007843000&amp;source=images&amp;cd=vfe&amp;ved=0CAIQjRxqFwoTCIC4kfO-2O8CFQAAAAAdAAAAABAh</a:t>
            </a:r>
            <a:endParaRPr/>
          </a:p>
          <a:p>
            <a:pPr marL="448056" lvl="0" indent="-384047" algn="l" rtl="0">
              <a:spcBef>
                <a:spcPts val="150"/>
              </a:spcBef>
              <a:spcAft>
                <a:spcPts val="0"/>
              </a:spcAft>
              <a:buSzPct val="80000"/>
              <a:buChar char="⦿"/>
            </a:pPr>
            <a:r>
              <a:rPr lang="cs-CZ"/>
              <a:t>https://www.google.com/url?sa=i&amp;url=http%3A%2F%2Fmojebarevnakuchyne.blogspot.com%2F2017%2F05%2Ftunak-s-grilovanou-zeleninou.html&amp;psig=AOvVaw34wVu_wisaBmjKL1ogby9d&amp;ust=1617210360949000&amp;source=images&amp;cd=vfe&amp;ved=0CAIQjRxqFwoTCNCOoJvA2O8CFQAAAAAdAAAAABAD</a:t>
            </a:r>
            <a:endParaRPr/>
          </a:p>
          <a:p>
            <a:pPr marL="448056" lvl="0" indent="-384047" algn="l" rtl="0">
              <a:spcBef>
                <a:spcPts val="150"/>
              </a:spcBef>
              <a:spcAft>
                <a:spcPts val="0"/>
              </a:spcAft>
              <a:buSzPct val="80000"/>
              <a:buChar char="⦿"/>
            </a:pPr>
            <a:r>
              <a:rPr lang="cs-CZ"/>
              <a:t>https://www.google.com/url?sa=i&amp;url=http%3A%2F%2Fmojebarevnakuchyne.blogspot.com%2F2017%2F06%2Ftunak-s-chrestem-testovinami.html&amp;psig=AOvVaw34wVu_wisaBmjKL1ogby9d&amp;ust=1617210360949000&amp;source=images&amp;cd=vfe&amp;ved=0CAIQjRxqFwoTCNCOoJvA2O8CFQAAAAAdAAAAABAJ</a:t>
            </a:r>
            <a:endParaRPr/>
          </a:p>
          <a:p>
            <a:pPr marL="448056" lvl="0" indent="-384047" algn="l" rtl="0">
              <a:spcBef>
                <a:spcPts val="150"/>
              </a:spcBef>
              <a:spcAft>
                <a:spcPts val="0"/>
              </a:spcAft>
              <a:buSzPct val="80000"/>
              <a:buChar char="⦿"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https://www.google.com/url?sa=i&amp;url=https%3A%2F%2Frybolovnorsko.cz%2F2018%2F10%2Ftunak-utoci-na-farmy%2F&amp;psig=AOvVaw0tN9oFZsz3iJLCgDb51y8G&amp;ust=1617210398393000&amp;source=images&amp;cd=vfe&amp;ved=0CAIQjRxqFwoTCLDp66zA2O8CFQAAAAAdAAAAABAD</a:t>
            </a:r>
            <a:endParaRPr/>
          </a:p>
          <a:p>
            <a:pPr marL="448056" lvl="0" indent="-384047" algn="l" rtl="0">
              <a:spcBef>
                <a:spcPts val="150"/>
              </a:spcBef>
              <a:spcAft>
                <a:spcPts val="0"/>
              </a:spcAft>
              <a:buSzPct val="80000"/>
              <a:buChar char="⦿"/>
            </a:pPr>
            <a:r>
              <a:rPr lang="cs-CZ"/>
              <a:t>https://www.google.com/url?sa=i&amp;url=http%3A%2F%2Fwww.fao.org%2Fin-action%2Fglobefish%2Fmarket-reports%2Fresource-detail%2Fen%2Fc%2F1268643%2F&amp;psig=AOvVaw0VWG_Ann7ErMCEr9qMoHjr&amp;ust=1617210433712000&amp;source=images&amp;cd=vfe&amp;ved=0CAIQjRxqFwoTCOiu-r7A2O8CFQAAAAAdAAAAABAD</a:t>
            </a:r>
            <a:endParaRPr/>
          </a:p>
          <a:p>
            <a:pPr marL="448056" lvl="0" indent="-384047" algn="l" rtl="0">
              <a:spcBef>
                <a:spcPts val="150"/>
              </a:spcBef>
              <a:spcAft>
                <a:spcPts val="0"/>
              </a:spcAft>
              <a:buSzPct val="80000"/>
              <a:buChar char="⦿"/>
            </a:pPr>
            <a:r>
              <a:rPr lang="cs-CZ"/>
              <a:t>https://www.google.com/url?sa=i&amp;url=https%3A%2F%2Fwww.fishfiles.com.au%2Fconsuming%2Fbuying%2Fchoosing-species%2FBlue-Mackerel-118&amp;psig=AOvVaw0VWG_Ann7ErMCEr9qMoHjr&amp;ust=1617210433712000&amp;source=images&amp;cd=vfe&amp;ved=0CAIQjRxqFwoTCOiu-r7A2O8CFQAAAAAdAAAAABAJ</a:t>
            </a:r>
            <a:endParaRPr/>
          </a:p>
          <a:p>
            <a:pPr marL="448056" lvl="0" indent="-384047" algn="l" rtl="0">
              <a:spcBef>
                <a:spcPts val="150"/>
              </a:spcBef>
              <a:spcAft>
                <a:spcPts val="0"/>
              </a:spcAft>
              <a:buSzPct val="80000"/>
              <a:buChar char="⦿"/>
            </a:pPr>
            <a:r>
              <a:rPr lang="cs-CZ" u="sng">
                <a:solidFill>
                  <a:schemeClr val="hlink"/>
                </a:solidFill>
                <a:hlinkClick r:id="rId4"/>
              </a:rPr>
              <a:t>https://www.google.com/url?sa=i&amp;url=http%3A%2F%2Fwww.seaaroundus.org%2Fchinas-bohai-sea-left-with-only-tiny-fish%2F&amp;psig=AOvVaw1SK80Nku4TbZawDeMSq1CF&amp;ust=1617210477258000&amp;source=images&amp;cd=vfe&amp;ved=0CAIQjRxqFwoTCNjdvtLA2O8CFQAAAAAdAAAAABAD</a:t>
            </a:r>
            <a:endParaRPr/>
          </a:p>
          <a:p>
            <a:pPr marL="448056" lvl="0" indent="-345947" algn="l" rtl="0">
              <a:spcBef>
                <a:spcPts val="150"/>
              </a:spcBef>
              <a:spcAft>
                <a:spcPts val="0"/>
              </a:spcAft>
              <a:buSzPct val="80000"/>
              <a:buNone/>
            </a:pPr>
            <a:endParaRPr/>
          </a:p>
          <a:p>
            <a:pPr marL="448056" lvl="0" indent="-384047" algn="l" rtl="0">
              <a:spcBef>
                <a:spcPts val="150"/>
              </a:spcBef>
              <a:spcAft>
                <a:spcPts val="0"/>
              </a:spcAft>
              <a:buSzPct val="80000"/>
              <a:buChar char="⦿"/>
            </a:pPr>
            <a:r>
              <a:rPr lang="cs-CZ"/>
              <a:t>https://www.google.com/url?sa=i&amp;url=https%3A%2F%2Fwww.pinterest.com%2Fpin%2F487796203370089606%2F&amp;psig=AOvVaw3EPEA6jcr-TQC3DyHJCZ4k&amp;ust=1617210516344000&amp;source=images&amp;cd=vfe&amp;ved=0CAIQjRxqFwoTCKCikeXA2O8CFQAAAAAdAAAAABAJ</a:t>
            </a:r>
            <a:endParaRPr/>
          </a:p>
          <a:p>
            <a:pPr marL="448056" lvl="0" indent="-345947" algn="l" rtl="0">
              <a:spcBef>
                <a:spcPts val="150"/>
              </a:spcBef>
              <a:spcAft>
                <a:spcPts val="0"/>
              </a:spcAft>
              <a:buSzPct val="80000"/>
              <a:buNone/>
            </a:pPr>
            <a:endParaRPr/>
          </a:p>
          <a:p>
            <a:pPr marL="448056" lvl="0" indent="-384047" algn="l" rtl="0">
              <a:spcBef>
                <a:spcPts val="150"/>
              </a:spcBef>
              <a:spcAft>
                <a:spcPts val="0"/>
              </a:spcAft>
              <a:buSzPct val="80000"/>
              <a:buChar char="⦿"/>
            </a:pPr>
            <a:r>
              <a:rPr lang="cs-CZ"/>
              <a:t>https://www.google.com/url?sa=i&amp;url=https%3A%2F%2Fwww.pinterest.es%2Fpin%2F433753007856581495%2F&amp;psig=AOvVaw1SK80Nku4TbZawDeMSq1C</a:t>
            </a:r>
            <a:endParaRPr/>
          </a:p>
          <a:p>
            <a:pPr marL="448056" lvl="0" indent="-384047" algn="l" rtl="0">
              <a:spcBef>
                <a:spcPts val="150"/>
              </a:spcBef>
              <a:spcAft>
                <a:spcPts val="0"/>
              </a:spcAft>
              <a:buSzPct val="80000"/>
              <a:buChar char="⦿"/>
            </a:pPr>
            <a:r>
              <a:rPr lang="cs-CZ"/>
              <a:t>F&amp;ust=1617210477258000&amp;source=images&amp;cd=vfe&amp;ved=0CAIQjRxqFwoTCNjdvtLA2O8CFQAAAAAdAAAAABAI</a:t>
            </a:r>
            <a:endParaRPr/>
          </a:p>
          <a:p>
            <a:pPr marL="448056" lvl="0" indent="-384047" algn="l" rtl="0">
              <a:spcBef>
                <a:spcPts val="150"/>
              </a:spcBef>
              <a:spcAft>
                <a:spcPts val="0"/>
              </a:spcAft>
              <a:buSzPct val="80000"/>
              <a:buChar char="⦿"/>
            </a:pPr>
            <a:r>
              <a:rPr lang="cs-CZ"/>
              <a:t>https://www.google.com/url?sa=i&amp;url=https%3A%2F%2Fwww.nationalgeographic.com%2Ftravel%2Farticle%2F120828-amphipods-oceans-mariana-trench-wood-science-animals&amp;psig=AOvVaw3EPEA6jcr-TQC3DyHJCZ4k&amp;ust=1617210516344000&amp;source=images&amp;cd=vfe&amp;ved=0CAIQjRxqFwoTCKCikeXA2O8CFQAAAAAdAAAAABAO</a:t>
            </a:r>
            <a:endParaRPr/>
          </a:p>
          <a:p>
            <a:pPr marL="448056" lvl="0" indent="-384047" algn="l" rtl="0">
              <a:spcBef>
                <a:spcPts val="150"/>
              </a:spcBef>
              <a:spcAft>
                <a:spcPts val="0"/>
              </a:spcAft>
              <a:buSzPct val="80000"/>
              <a:buChar char="⦿"/>
            </a:pPr>
            <a:r>
              <a:rPr lang="cs-CZ"/>
              <a:t>https://www.google.com/url?sa=i&amp;url=https%3A%2F%2Fsciencing.com%2Flist-singlecell-organisms-8543654.html&amp;</a:t>
            </a:r>
            <a:endParaRPr/>
          </a:p>
          <a:p>
            <a:pPr marL="448056" lvl="0" indent="-384047" algn="l" rtl="0">
              <a:spcBef>
                <a:spcPts val="150"/>
              </a:spcBef>
              <a:spcAft>
                <a:spcPts val="0"/>
              </a:spcAft>
              <a:buSzPct val="80000"/>
              <a:buChar char="⦿"/>
            </a:pPr>
            <a:r>
              <a:rPr lang="cs-CZ"/>
              <a:t>psig=AOvVaw05ZzR38vUwkVCo1UaQyjcH&amp;ust=1617210558636000&amp;source=images&amp;cd=vfe&amp;ved=0CAIQjRxqFwoTCPDNn_nA2O8CFQAAAAAdAAAAABAD</a:t>
            </a:r>
            <a:endParaRPr/>
          </a:p>
          <a:p>
            <a:pPr marL="448056" lvl="0" indent="-384047" algn="l" rtl="0">
              <a:spcBef>
                <a:spcPts val="150"/>
              </a:spcBef>
              <a:spcAft>
                <a:spcPts val="0"/>
              </a:spcAft>
              <a:buSzPct val="80000"/>
              <a:buChar char="⦿"/>
            </a:pPr>
            <a:r>
              <a:rPr lang="cs-CZ"/>
              <a:t>https://www.google.com/url?sa=i&amp;url=https%3A%2F%2Fwww.sciencenews.org%2Farticle%2Fone-celled-life-possessed-tools-going-multicellular&amp;psig=AOvVaw05ZzR38vUwkVCo1UaQyjcH&amp;ust=1617210558636000&amp;source=images&amp;cd=vfe&amp;ved=0CAIQjRxqFwoTCPDNn_nA2O8CFQAAAAAdAAAAABAI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84632" lvl="0" indent="0" algn="l" rtl="0">
              <a:spcBef>
                <a:spcPts val="0"/>
              </a:spcBef>
              <a:spcAft>
                <a:spcPts val="0"/>
              </a:spcAft>
              <a:buClr>
                <a:srgbClr val="61C0E1"/>
              </a:buClr>
              <a:buSzPts val="4200"/>
              <a:buFont typeface="Century Gothic"/>
              <a:buNone/>
            </a:pPr>
            <a:endParaRPr/>
          </a:p>
        </p:txBody>
      </p:sp>
      <p:pic>
        <p:nvPicPr>
          <p:cNvPr id="99" name="Google Shape;99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5720" y="285728"/>
            <a:ext cx="8663593" cy="6357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84632" lvl="0" indent="0" algn="l" rtl="0">
              <a:spcBef>
                <a:spcPts val="0"/>
              </a:spcBef>
              <a:spcAft>
                <a:spcPts val="0"/>
              </a:spcAft>
              <a:buClr>
                <a:srgbClr val="61C0E1"/>
              </a:buClr>
              <a:buSzPts val="4200"/>
              <a:buFont typeface="Century Gothic"/>
              <a:buNone/>
            </a:pPr>
            <a:r>
              <a:rPr lang="cs-CZ"/>
              <a:t>One celled organism</a:t>
            </a:r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48056" lvl="0" indent="-384047" algn="l" rtl="0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cs-CZ"/>
              <a:t>organism that consists of a single cell</a:t>
            </a:r>
            <a:endParaRPr/>
          </a:p>
          <a:p>
            <a:pPr marL="448056" lvl="0" indent="-384047" algn="l" rtl="0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cs-CZ"/>
              <a:t>Amoebas,Algae,Plankton, and Bacteria are single celled organism</a:t>
            </a:r>
            <a:endParaRPr/>
          </a:p>
          <a:p>
            <a:pPr marL="448056" lvl="0" indent="-384047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106" name="Google Shape;106;p3" descr="stažený soubor.jf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596" y="3357562"/>
            <a:ext cx="4137572" cy="314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 descr="preview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71934" y="4000504"/>
            <a:ext cx="4786346" cy="2621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84632" lvl="0" indent="0" algn="l" rtl="0">
              <a:spcBef>
                <a:spcPts val="0"/>
              </a:spcBef>
              <a:spcAft>
                <a:spcPts val="0"/>
              </a:spcAft>
              <a:buClr>
                <a:srgbClr val="61C0E1"/>
              </a:buClr>
              <a:buSzPts val="4200"/>
              <a:buFont typeface="Century Gothic"/>
              <a:buNone/>
            </a:pPr>
            <a:r>
              <a:rPr lang="cs-CZ"/>
              <a:t>Shrimp-like creatures</a:t>
            </a:r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48056" lvl="0" indent="-384047" algn="l" rtl="0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cs-CZ"/>
              <a:t>shrimp-like creatures eat one celled organism</a:t>
            </a:r>
            <a:endParaRPr/>
          </a:p>
          <a:p>
            <a:pPr marL="448056" lvl="0" indent="-384047" algn="l" rtl="0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cs-CZ"/>
              <a:t>they are consumers </a:t>
            </a:r>
            <a:endParaRPr/>
          </a:p>
        </p:txBody>
      </p:sp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282" y="3714752"/>
            <a:ext cx="5298926" cy="302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8" y="2643182"/>
            <a:ext cx="3142101" cy="235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84632" lvl="0" indent="0" algn="l" rtl="0">
              <a:spcBef>
                <a:spcPts val="0"/>
              </a:spcBef>
              <a:spcAft>
                <a:spcPts val="0"/>
              </a:spcAft>
              <a:buClr>
                <a:srgbClr val="61C0E1"/>
              </a:buClr>
              <a:buSzPts val="4200"/>
              <a:buFont typeface="Century Gothic"/>
              <a:buNone/>
            </a:pPr>
            <a:r>
              <a:rPr lang="cs-CZ"/>
              <a:t>Small fish</a:t>
            </a: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48056" lvl="0" indent="-384047" algn="l" rtl="0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cs-CZ"/>
              <a:t>they are used in fishing as a bait</a:t>
            </a:r>
            <a:endParaRPr/>
          </a:p>
          <a:p>
            <a:pPr marL="448056" lvl="0" indent="-384047" algn="l" rtl="0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cs-CZ"/>
              <a:t>for example sardines and herring </a:t>
            </a:r>
            <a:endParaRPr/>
          </a:p>
          <a:p>
            <a:pPr marL="448056" lvl="0" indent="-231647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48056" lvl="0" indent="-231647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122" name="Google Shape;12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282" y="3286124"/>
            <a:ext cx="5517859" cy="3236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3504" y="4500570"/>
            <a:ext cx="3474628" cy="2139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84632" lvl="0" indent="0" algn="l" rtl="0">
              <a:spcBef>
                <a:spcPts val="0"/>
              </a:spcBef>
              <a:spcAft>
                <a:spcPts val="0"/>
              </a:spcAft>
              <a:buClr>
                <a:srgbClr val="61C0E1"/>
              </a:buClr>
              <a:buSzPts val="4200"/>
              <a:buFont typeface="Century Gothic"/>
              <a:buNone/>
            </a:pPr>
            <a:r>
              <a:rPr lang="cs-CZ"/>
              <a:t>Large fish </a:t>
            </a:r>
            <a:endParaRPr/>
          </a:p>
        </p:txBody>
      </p:sp>
      <p:sp>
        <p:nvSpPr>
          <p:cNvPr id="129" name="Google Shape;129;p6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48056" lvl="0" indent="-384047" algn="l" rtl="0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cs-CZ"/>
              <a:t> you can eat them, you can find them easily in the shop</a:t>
            </a:r>
            <a:endParaRPr/>
          </a:p>
          <a:p>
            <a:pPr marL="448056" lvl="0" indent="-384047" algn="l" rtl="0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cs-CZ"/>
              <a:t>for example mackerela</a:t>
            </a:r>
            <a:endParaRPr/>
          </a:p>
          <a:p>
            <a:pPr marL="448056" lvl="0" indent="-231647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130" name="Google Shape;13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4942" y="4000504"/>
            <a:ext cx="3429024" cy="257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6" descr="Makrela obecná » Rybářský rozcestní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282" y="3500438"/>
            <a:ext cx="4393437" cy="292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84632" lvl="0" indent="0" algn="l" rtl="0">
              <a:spcBef>
                <a:spcPts val="0"/>
              </a:spcBef>
              <a:spcAft>
                <a:spcPts val="0"/>
              </a:spcAft>
              <a:buClr>
                <a:srgbClr val="61C0E1"/>
              </a:buClr>
              <a:buSzPts val="4200"/>
              <a:buFont typeface="Century Gothic"/>
              <a:buNone/>
            </a:pPr>
            <a:r>
              <a:rPr lang="cs-CZ"/>
              <a:t>tuna</a:t>
            </a:r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500034" y="1500174"/>
            <a:ext cx="8229600" cy="4746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48056" lvl="0" indent="-384047" algn="l" rtl="0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cs-CZ"/>
              <a:t>a saltwater fish </a:t>
            </a:r>
            <a:endParaRPr/>
          </a:p>
          <a:p>
            <a:pPr marL="448056" lvl="0" indent="-384047" algn="l" rtl="0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cs-CZ"/>
              <a:t>tuna eats mackerela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48056" lvl="0" indent="-231647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138" name="Google Shape;13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824" y="3933056"/>
            <a:ext cx="5934075" cy="27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158" y="2857496"/>
            <a:ext cx="3161928" cy="3161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84632" lvl="0" indent="0" algn="l" rtl="0">
              <a:spcBef>
                <a:spcPts val="0"/>
              </a:spcBef>
              <a:spcAft>
                <a:spcPts val="0"/>
              </a:spcAft>
              <a:buClr>
                <a:srgbClr val="61C0E1"/>
              </a:buClr>
              <a:buSzPts val="4200"/>
              <a:buFont typeface="Century Gothic"/>
              <a:buNone/>
            </a:pPr>
            <a:r>
              <a:rPr lang="cs-CZ"/>
              <a:t>transportation</a:t>
            </a:r>
            <a:endParaRPr/>
          </a:p>
        </p:txBody>
      </p:sp>
      <p:sp>
        <p:nvSpPr>
          <p:cNvPr id="145" name="Google Shape;145;p8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48056" lvl="0" indent="-384047" algn="l" rtl="0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cs-CZ"/>
              <a:t>from ships transports them to restaurants</a:t>
            </a:r>
            <a:endParaRPr/>
          </a:p>
        </p:txBody>
      </p:sp>
      <p:pic>
        <p:nvPicPr>
          <p:cNvPr id="146" name="Google Shape;14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168" y="2852936"/>
            <a:ext cx="2759292" cy="3679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8" descr="Izmir, City of Homer - Images, History &amp; Travel Tips - Turkey Photo Guid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224" y="2857496"/>
            <a:ext cx="4357718" cy="3268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84632" lvl="0" indent="0" algn="l" rtl="0">
              <a:spcBef>
                <a:spcPts val="0"/>
              </a:spcBef>
              <a:spcAft>
                <a:spcPts val="0"/>
              </a:spcAft>
              <a:buClr>
                <a:srgbClr val="61C0E1"/>
              </a:buClr>
              <a:buSzPts val="4200"/>
              <a:buFont typeface="Century Gothic"/>
              <a:buNone/>
            </a:pPr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48056" lvl="0" indent="-384047" algn="l" rtl="0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cs-CZ"/>
              <a:t> you can buy tuna in the shop, it's called tuna</a:t>
            </a:r>
            <a:endParaRPr/>
          </a:p>
          <a:p>
            <a:pPr marL="448056" lvl="0" indent="-231647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154" name="Google Shape;15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4942" y="3857628"/>
            <a:ext cx="3768080" cy="2826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9" descr="Španělský tuňák je legenda | edelikatesy.cz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282" y="3143248"/>
            <a:ext cx="4786378" cy="31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alent">
  <a:themeElements>
    <a:clrScheme name="Shluk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762</Words>
  <Application>Microsoft Office PowerPoint</Application>
  <PresentationFormat>Předvádění na obrazovce (4:3)</PresentationFormat>
  <Paragraphs>39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Verdana</vt:lpstr>
      <vt:lpstr>Century Gothic</vt:lpstr>
      <vt:lpstr>Arial</vt:lpstr>
      <vt:lpstr>Noto Sans Symbols</vt:lpstr>
      <vt:lpstr>Talent</vt:lpstr>
      <vt:lpstr>Food chain </vt:lpstr>
      <vt:lpstr>Prezentace aplikace PowerPoint</vt:lpstr>
      <vt:lpstr>One celled organism</vt:lpstr>
      <vt:lpstr>Shrimp-like creatures</vt:lpstr>
      <vt:lpstr>Small fish</vt:lpstr>
      <vt:lpstr>Large fish </vt:lpstr>
      <vt:lpstr>tuna</vt:lpstr>
      <vt:lpstr>transportation</vt:lpstr>
      <vt:lpstr>Prezentace aplikace PowerPoint</vt:lpstr>
      <vt:lpstr>Tuna on the plate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chain </dc:title>
  <dc:creator>Natálie Vaňková</dc:creator>
  <cp:lastModifiedBy>Romana</cp:lastModifiedBy>
  <cp:revision>1</cp:revision>
  <dcterms:created xsi:type="dcterms:W3CDTF">2021-03-30T06:48:12Z</dcterms:created>
  <dcterms:modified xsi:type="dcterms:W3CDTF">2021-10-29T15:53:07Z</dcterms:modified>
</cp:coreProperties>
</file>