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 descr="Tag=AccentColor&#10;Flavor=Light&#10;Target=FillAndLine"/>
          <p:cNvSpPr/>
          <p:nvPr/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24" name="Google Shape;24;p3" descr="Tag=AccentColor&#10;Flavor=Light&#10;Target=FillAndLine"/>
          <p:cNvSpPr/>
          <p:nvPr/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31" name="Google Shape;31;p4" descr="Tag=AccentColor&#10;Flavor=Light&#10;Target=FillAndLine"/>
          <p:cNvSpPr/>
          <p:nvPr/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6172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39" name="Google Shape;39;p5" descr="Tag=AccentColor&#10;Flavor=Light&#10;Target=FillAndLine"/>
          <p:cNvSpPr/>
          <p:nvPr/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926080"/>
            <a:ext cx="5157787" cy="326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93852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926080"/>
            <a:ext cx="5183188" cy="326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49" name="Google Shape;49;p6" descr="Tag=AccentColor&#10;Flavor=Light&#10;Target=FillAndLine"/>
          <p:cNvSpPr/>
          <p:nvPr/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sz="7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55" name="Google Shape;55;p7" descr="Tag=AccentColor&#10;Flavor=Light&#10;Target=FillAndLine"/>
          <p:cNvSpPr/>
          <p:nvPr/>
        </p:nvSpPr>
        <p:spPr>
          <a:xfrm>
            <a:off x="3974206" y="5126892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3977640"/>
            <a:ext cx="3932237" cy="200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67" name="Google Shape;67;p9" descr="Tag=AccentColor&#10;Flavor=Light&#10;Target=FillAndLine"/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/>
            <a:ahLst/>
            <a:cxnLst/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444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3977640"/>
            <a:ext cx="3931920" cy="200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  <p:sp>
        <p:nvSpPr>
          <p:cNvPr id="75" name="Google Shape;75;p10" descr="Tag=AccentColor&#10;Flavor=Light&#10;Target=FillAndLine"/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/>
            <a:ahLst/>
            <a:cxnLst/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444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6658969" y="1168517"/>
            <a:ext cx="4889565" cy="4424065"/>
          </a:xfrm>
          <a:custGeom>
            <a:avLst/>
            <a:gdLst/>
            <a:ahLst/>
            <a:cxnLst/>
            <a:rect l="l" t="t" r="r" b="b"/>
            <a:pathLst>
              <a:path w="5531319" h="4424065" extrusionOk="0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8EB93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ctrTitle"/>
          </p:nvPr>
        </p:nvSpPr>
        <p:spPr>
          <a:xfrm>
            <a:off x="7124135" y="2156348"/>
            <a:ext cx="3971495" cy="1866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900"/>
              <a:buFont typeface="Arial"/>
              <a:buNone/>
            </a:pPr>
            <a:r>
              <a:rPr lang="da-DK" sz="4900" b="1">
                <a:solidFill>
                  <a:srgbClr val="FFFFFF"/>
                </a:solidFill>
              </a:rPr>
              <a:t>Food chain presentation </a:t>
            </a: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xfrm>
            <a:off x="7575895" y="3789680"/>
            <a:ext cx="3055712" cy="852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da-DK" sz="3600" b="1">
                <a:solidFill>
                  <a:srgbClr val="FFFFFF"/>
                </a:solidFill>
              </a:rPr>
              <a:t>SUGAR BEETS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8005874" y="4409267"/>
            <a:ext cx="3242551" cy="27432"/>
          </a:xfrm>
          <a:custGeom>
            <a:avLst/>
            <a:gdLst/>
            <a:ahLst/>
            <a:cxnLst/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8EB931"/>
          </a:solidFill>
          <a:ln w="38100" cap="rnd" cmpd="sng">
            <a:solidFill>
              <a:srgbClr val="8EB93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3467" y="778974"/>
            <a:ext cx="5448327" cy="5203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638882" y="639193"/>
            <a:ext cx="3486078" cy="311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da-DK" sz="3600"/>
              <a:t>S</a:t>
            </a:r>
            <a:r>
              <a:rPr lang="da-DK" sz="3600" b="0" i="0" u="none" strike="noStrike" cap="none"/>
              <a:t>ugar beets are used to make sugar. Only a small portion is used for animal feed </a:t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643278" y="4409267"/>
            <a:ext cx="3255095" cy="27432"/>
          </a:xfrm>
          <a:custGeom>
            <a:avLst/>
            <a:gdLst/>
            <a:ahLst/>
            <a:cxnLst/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9CC69"/>
          </a:solidFill>
          <a:ln w="38100" cap="rnd" cmpd="sng">
            <a:solidFill>
              <a:srgbClr val="C9CC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4" descr="Hauregaard / Hauregår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268336" y="709803"/>
            <a:ext cx="7600576" cy="5700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 descr="Sukkerroer: fotos og forskelle fra foder, dyrkningsteknologi og  videreforarbejdning, forskellige sor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199" y="4548631"/>
            <a:ext cx="3173175" cy="1861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/>
          <p:nvPr/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da-DK" sz="4500"/>
              <a:t>H</a:t>
            </a:r>
            <a:r>
              <a:rPr lang="da-DK" sz="4500" b="0" i="0" u="none" strike="noStrike" cap="none"/>
              <a:t>arvest in the field with the factory in the background </a:t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643278" y="4409267"/>
            <a:ext cx="3255095" cy="27432"/>
          </a:xfrm>
          <a:custGeom>
            <a:avLst/>
            <a:gdLst/>
            <a:ahLst/>
            <a:cxnLst/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B79155"/>
          </a:solidFill>
          <a:ln w="38100" cap="rnd" cmpd="sng">
            <a:solidFill>
              <a:srgbClr val="B791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5" descr="Sukkerroer – et undervisningsmateriale til naturteknologi mellemtri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203528" y="640080"/>
            <a:ext cx="6116152" cy="5550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838200" y="193040"/>
            <a:ext cx="10515600" cy="1757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a-DK" sz="3200"/>
              <a:t>In Denmark beets grow especially on Lolland, Falster and Sjælland where the soil is extra good (yellow map)</a:t>
            </a:r>
            <a:endParaRPr/>
          </a:p>
        </p:txBody>
      </p:sp>
      <p:pic>
        <p:nvPicPr>
          <p:cNvPr id="122" name="Google Shape;122;p16" descr="Sukkerroer tegnefilm med mange udtryk | Stock vektor | Colourbox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692759" y="1950599"/>
            <a:ext cx="4341001" cy="4399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 descr="Skybrud på Falster: Nu rammer uvejret for alvor Østdanmark | Vejret | D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763" y="2550160"/>
            <a:ext cx="6096317" cy="3132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 txBox="1">
            <a:spLocks noGrp="1"/>
          </p:cNvSpPr>
          <p:nvPr>
            <p:ph type="title"/>
          </p:nvPr>
        </p:nvSpPr>
        <p:spPr>
          <a:xfrm>
            <a:off x="7034585" y="703293"/>
            <a:ext cx="4584921" cy="1949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da-DK" sz="5100"/>
              <a:t>Sugar beets on the factory</a:t>
            </a:r>
            <a:endParaRPr/>
          </a:p>
        </p:txBody>
      </p:sp>
      <p:pic>
        <p:nvPicPr>
          <p:cNvPr id="130" name="Google Shape;130;p17" descr="Velkommen til Nordzucker"/>
          <p:cNvPicPr preferRelativeResize="0"/>
          <p:nvPr/>
        </p:nvPicPr>
        <p:blipFill rotWithShape="1">
          <a:blip r:embed="rId3">
            <a:alphaModFix/>
          </a:blip>
          <a:srcRect l="8650" r="-1" b="-2"/>
          <a:stretch/>
        </p:blipFill>
        <p:spPr>
          <a:xfrm>
            <a:off x="866691" y="1216968"/>
            <a:ext cx="5873756" cy="4797752"/>
          </a:xfrm>
          <a:custGeom>
            <a:avLst/>
            <a:gdLst/>
            <a:ahLst/>
            <a:cxnLst/>
            <a:rect l="l" t="t" r="r" b="b"/>
            <a:pathLst>
              <a:path w="5531320" h="4424065" extrusionOk="0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31" name="Google Shape;131;p17"/>
          <p:cNvSpPr/>
          <p:nvPr/>
        </p:nvSpPr>
        <p:spPr>
          <a:xfrm>
            <a:off x="7183815" y="2895147"/>
            <a:ext cx="3474720" cy="27432"/>
          </a:xfrm>
          <a:custGeom>
            <a:avLst/>
            <a:gdLst/>
            <a:ahLst/>
            <a:cxnLst/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639BCD"/>
          </a:solidFill>
          <a:ln w="38100" cap="rnd" cmpd="sng">
            <a:solidFill>
              <a:srgbClr val="639B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1"/>
          </p:nvPr>
        </p:nvSpPr>
        <p:spPr>
          <a:xfrm>
            <a:off x="7034585" y="3164618"/>
            <a:ext cx="4584921" cy="302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da-DK" sz="1800" b="0" i="0" u="none" strike="noStrike" cap="none">
                <a:latin typeface="Arial"/>
                <a:ea typeface="Arial"/>
                <a:cs typeface="Arial"/>
                <a:sym typeface="Arial"/>
              </a:rPr>
              <a:t>20% of the beet is sugar, and you want to get hold of it.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da-DK" sz="1800" b="0" i="0" u="none" strike="noStrike" cap="none">
                <a:latin typeface="Arial"/>
                <a:ea typeface="Arial"/>
                <a:cs typeface="Arial"/>
                <a:sym typeface="Arial"/>
              </a:rPr>
              <a:t>First, the beets are washed and cleaned of soil and stones. Then they are driven through a machine,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da-DK" sz="1800" b="0" i="0" u="none" strike="noStrike" cap="none">
                <a:latin typeface="Arial"/>
                <a:ea typeface="Arial"/>
                <a:cs typeface="Arial"/>
                <a:sym typeface="Arial"/>
              </a:rPr>
              <a:t>which cuts them into thin pieces. Then rinse the beets in 70 ° C hot water.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da-DK" sz="1800" b="0" i="0" u="none" strike="noStrike" cap="none">
                <a:latin typeface="Arial"/>
                <a:ea typeface="Arial"/>
                <a:cs typeface="Arial"/>
                <a:sym typeface="Arial"/>
              </a:rPr>
              <a:t>Precisely with that temperature, the water can draw almost all the sugar out of the beets.</a:t>
            </a:r>
            <a:r>
              <a:rPr lang="da-DK" sz="1800" b="0" i="0" u="none" strike="noStrike" cap="none"/>
              <a:t> 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da-DK" sz="5100"/>
              <a:t>More production</a:t>
            </a:r>
            <a:endParaRPr sz="5100"/>
          </a:p>
        </p:txBody>
      </p:sp>
      <p:sp>
        <p:nvSpPr>
          <p:cNvPr id="139" name="Google Shape;139;p18"/>
          <p:cNvSpPr/>
          <p:nvPr/>
        </p:nvSpPr>
        <p:spPr>
          <a:xfrm rot="5400000">
            <a:off x="2539411" y="3254143"/>
            <a:ext cx="4480560" cy="27432"/>
          </a:xfrm>
          <a:custGeom>
            <a:avLst/>
            <a:gdLst/>
            <a:ahLst/>
            <a:cxnLst/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5298595" y="552091"/>
            <a:ext cx="6052158" cy="543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Now the sugar water continues, to the next step in production.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The juice still contains some impurities from the beets. It must be cleaned away before the sugar can form.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This is done by adding lime. When you subsequently blow CO² through the raw juice,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lime and impurities fall to the bottom. Various filters now clean the juice of the precipitate.</a:t>
            </a:r>
            <a:r>
              <a:rPr lang="da-DK" b="0" i="0" u="none" strike="noStrike" cap="none"/>
              <a:t> </a:t>
            </a:r>
            <a:endParaRPr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841248" y="548640"/>
            <a:ext cx="3619148" cy="216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da-DK" sz="6000"/>
              <a:t>Last step </a:t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 rot="5400000">
            <a:off x="2539411" y="3254143"/>
            <a:ext cx="4480560" cy="27432"/>
          </a:xfrm>
          <a:custGeom>
            <a:avLst/>
            <a:gdLst/>
            <a:ahLst/>
            <a:cxnLst/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 txBox="1">
            <a:spLocks noGrp="1"/>
          </p:cNvSpPr>
          <p:nvPr>
            <p:ph type="body" idx="1"/>
          </p:nvPr>
        </p:nvSpPr>
        <p:spPr>
          <a:xfrm>
            <a:off x="5298595" y="552091"/>
            <a:ext cx="6052158" cy="543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To get sugar crystals, add a little icing sugar and heat the thin juice until the water evaporates.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The heating is repeated several times until you have a sugar mass.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The sugar mass is divided into two products: liquid molasses and the pure white sugar.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a-DK" b="0" i="0" u="none" strike="noStrike" cap="none">
                <a:latin typeface="Arial"/>
                <a:ea typeface="Arial"/>
                <a:cs typeface="Arial"/>
                <a:sym typeface="Arial"/>
              </a:rPr>
              <a:t>Only now can it be dried and packed for sale.</a:t>
            </a:r>
            <a:r>
              <a:rPr lang="da-DK" b="0" i="0" u="none" strike="noStrike" cap="none"/>
              <a:t> </a:t>
            </a:r>
            <a:endParaRPr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19" descr="Fra sol til sukk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073" y="2466051"/>
            <a:ext cx="4172351" cy="304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da-DK" sz="7200"/>
              <a:t>Sugar facts</a:t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5412862" y="2395728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13064"/>
          </a:solidFill>
          <a:ln w="38100" cap="rnd" cmpd="sng">
            <a:solidFill>
              <a:srgbClr val="E130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0"/>
          <p:cNvSpPr/>
          <p:nvPr/>
        </p:nvSpPr>
        <p:spPr>
          <a:xfrm>
            <a:off x="5297762" y="2706624"/>
            <a:ext cx="6251110" cy="350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a-DK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know that ... it only takes approx. 12 hours from the c</a:t>
            </a:r>
            <a:r>
              <a:rPr lang="da-DK" sz="2800">
                <a:solidFill>
                  <a:schemeClr val="dk1"/>
                </a:solidFill>
              </a:rPr>
              <a:t>rops</a:t>
            </a:r>
            <a:r>
              <a:rPr lang="da-DK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comes to the factory until the sugar is ready for packing? 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a-DK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single sugar beet gives approx. 100 grams of sugar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a-D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2011/2012, Danisco produced 464.000 tonnes of sugar in Denmark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 descr="Kontakt - Dansukker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3672"/>
          <a:stretch/>
        </p:blipFill>
        <p:spPr>
          <a:xfrm>
            <a:off x="1" y="10"/>
            <a:ext cx="4657344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Širokoúhlá obrazovka</PresentationFormat>
  <Paragraphs>24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Arial</vt:lpstr>
      <vt:lpstr>SketchyVTI</vt:lpstr>
      <vt:lpstr>Food chain presentation </vt:lpstr>
      <vt:lpstr>Sugar beets are used to make sugar. Only a small portion is used for animal feed </vt:lpstr>
      <vt:lpstr>Harvest in the field with the factory in the background </vt:lpstr>
      <vt:lpstr>In Denmark beets grow especially on Lolland, Falster and Sjælland where the soil is extra good (yellow map)</vt:lpstr>
      <vt:lpstr>Sugar beets on the factory</vt:lpstr>
      <vt:lpstr>More production</vt:lpstr>
      <vt:lpstr>Last step </vt:lpstr>
      <vt:lpstr>Sugar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 presentation</dc:title>
  <dc:creator>Romana Přikrylová</dc:creator>
  <cp:lastModifiedBy>Romana</cp:lastModifiedBy>
  <cp:revision>1</cp:revision>
  <dcterms:modified xsi:type="dcterms:W3CDTF">2021-10-29T15:39:47Z</dcterms:modified>
</cp:coreProperties>
</file>