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 descr="Tag=AccentColor&#10;Flavor=Light&#10;Target=FillAndLine"/>
          <p:cNvSpPr/>
          <p:nvPr/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Arial"/>
              <a:buNone/>
              <a:defRPr sz="9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lvl="1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1"/>
          </p:nvPr>
        </p:nvSpPr>
        <p:spPr>
          <a:xfrm>
            <a:off x="838200" y="1929384"/>
            <a:ext cx="10515600" cy="425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marL="1371600" lvl="2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24" name="Google Shape;24;p3" descr="Tag=AccentColor&#10;Flavor=Light&#10;Target=FillAndLine"/>
          <p:cNvSpPr/>
          <p:nvPr/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Arial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 sz="2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31" name="Google Shape;31;p4" descr="Tag=AccentColor&#10;Flavor=Light&#10;Target=FillAndLine"/>
          <p:cNvSpPr/>
          <p:nvPr/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1"/>
          </p:nvPr>
        </p:nvSpPr>
        <p:spPr>
          <a:xfrm>
            <a:off x="838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2"/>
          </p:nvPr>
        </p:nvSpPr>
        <p:spPr>
          <a:xfrm>
            <a:off x="6172200" y="1929384"/>
            <a:ext cx="5181600" cy="4251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39" name="Google Shape;39;p5" descr="Tag=AccentColor&#10;Flavor=Light&#10;Target=FillAndLine"/>
          <p:cNvSpPr/>
          <p:nvPr/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926080"/>
            <a:ext cx="5157787" cy="326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938528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 b="1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926080"/>
            <a:ext cx="5183188" cy="3264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49" name="Google Shape;49;p6" descr="Tag=AccentColor&#10;Flavor=Light&#10;Target=FillAndLine"/>
          <p:cNvSpPr/>
          <p:nvPr/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800"/>
              <a:buFont typeface="Arial"/>
              <a:buNone/>
              <a:defRPr sz="7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55" name="Google Shape;55;p7" descr="Tag=AccentColor&#10;Flavor=Light&#10;Target=FillAndLine"/>
          <p:cNvSpPr/>
          <p:nvPr/>
        </p:nvSpPr>
        <p:spPr>
          <a:xfrm>
            <a:off x="3974206" y="5126892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4318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839788" y="3977640"/>
            <a:ext cx="3932237" cy="200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67" name="Google Shape;67;p9" descr="Tag=AccentColor&#10;Flavor=Light&#10;Target=FillAndLine"/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/>
            <a:ahLst/>
            <a:cxnLst/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444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>
            <a:spLocks noGrp="1"/>
          </p:cNvSpPr>
          <p:nvPr>
            <p:ph type="pic" idx="2"/>
          </p:nvPr>
        </p:nvSpPr>
        <p:spPr>
          <a:xfrm>
            <a:off x="5303520" y="548640"/>
            <a:ext cx="6053328" cy="5431536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839788" y="3977640"/>
            <a:ext cx="3931920" cy="2002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marL="914400" lvl="1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  <p:sp>
        <p:nvSpPr>
          <p:cNvPr id="75" name="Google Shape;75;p10" descr="Tag=AccentColor&#10;Flavor=Light&#10;Target=FillAndLine"/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/>
            <a:ahLst/>
            <a:cxnLst/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4445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6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-D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6658969" y="1168517"/>
            <a:ext cx="4889565" cy="4424065"/>
          </a:xfrm>
          <a:custGeom>
            <a:avLst/>
            <a:gdLst/>
            <a:ahLst/>
            <a:cxnLst/>
            <a:rect l="l" t="t" r="r" b="b"/>
            <a:pathLst>
              <a:path w="5531319" h="4424065" extrusionOk="0">
                <a:moveTo>
                  <a:pt x="2612540" y="836"/>
                </a:moveTo>
                <a:cubicBezTo>
                  <a:pt x="2715913" y="-4250"/>
                  <a:pt x="2831239" y="14695"/>
                  <a:pt x="2946310" y="35548"/>
                </a:cubicBezTo>
                <a:cubicBezTo>
                  <a:pt x="3291651" y="98106"/>
                  <a:pt x="3631143" y="182915"/>
                  <a:pt x="3961099" y="303581"/>
                </a:cubicBezTo>
                <a:cubicBezTo>
                  <a:pt x="4278340" y="419543"/>
                  <a:pt x="4581340" y="563350"/>
                  <a:pt x="4854587" y="764502"/>
                </a:cubicBezTo>
                <a:cubicBezTo>
                  <a:pt x="5067437" y="921152"/>
                  <a:pt x="5250407" y="1105521"/>
                  <a:pt x="5377812" y="1339732"/>
                </a:cubicBezTo>
                <a:cubicBezTo>
                  <a:pt x="5459811" y="1489986"/>
                  <a:pt x="5510303" y="1655396"/>
                  <a:pt x="5526197" y="1825829"/>
                </a:cubicBezTo>
                <a:cubicBezTo>
                  <a:pt x="5538276" y="1951327"/>
                  <a:pt x="5527341" y="2074917"/>
                  <a:pt x="5510557" y="2199398"/>
                </a:cubicBezTo>
                <a:cubicBezTo>
                  <a:pt x="5502966" y="2266991"/>
                  <a:pt x="5502712" y="2335195"/>
                  <a:pt x="5509795" y="2402839"/>
                </a:cubicBezTo>
                <a:cubicBezTo>
                  <a:pt x="5534207" y="2664197"/>
                  <a:pt x="5468471" y="2926051"/>
                  <a:pt x="5323519" y="3144890"/>
                </a:cubicBezTo>
                <a:cubicBezTo>
                  <a:pt x="5201339" y="3332234"/>
                  <a:pt x="5041041" y="3491719"/>
                  <a:pt x="4853061" y="3612932"/>
                </a:cubicBezTo>
                <a:cubicBezTo>
                  <a:pt x="4671109" y="3732072"/>
                  <a:pt x="4498565" y="3864563"/>
                  <a:pt x="4316358" y="3982940"/>
                </a:cubicBezTo>
                <a:cubicBezTo>
                  <a:pt x="4019716" y="4175573"/>
                  <a:pt x="3701076" y="4317347"/>
                  <a:pt x="3352556" y="4386771"/>
                </a:cubicBezTo>
                <a:cubicBezTo>
                  <a:pt x="3160953" y="4425590"/>
                  <a:pt x="2964455" y="4434173"/>
                  <a:pt x="2770206" y="4412201"/>
                </a:cubicBezTo>
                <a:cubicBezTo>
                  <a:pt x="2685524" y="4402537"/>
                  <a:pt x="2599952" y="4402410"/>
                  <a:pt x="2514888" y="4393637"/>
                </a:cubicBezTo>
                <a:cubicBezTo>
                  <a:pt x="2307136" y="4370851"/>
                  <a:pt x="2102208" y="4327277"/>
                  <a:pt x="1903166" y="4263562"/>
                </a:cubicBezTo>
                <a:cubicBezTo>
                  <a:pt x="1560622" y="4156119"/>
                  <a:pt x="1238931" y="4006972"/>
                  <a:pt x="948392" y="3794249"/>
                </a:cubicBezTo>
                <a:cubicBezTo>
                  <a:pt x="647553" y="3573897"/>
                  <a:pt x="396812" y="3308660"/>
                  <a:pt x="223633" y="2975526"/>
                </a:cubicBezTo>
                <a:cubicBezTo>
                  <a:pt x="129453" y="2796370"/>
                  <a:pt x="67149" y="2602198"/>
                  <a:pt x="39519" y="2401695"/>
                </a:cubicBezTo>
                <a:cubicBezTo>
                  <a:pt x="34509" y="2367555"/>
                  <a:pt x="26728" y="2333872"/>
                  <a:pt x="16251" y="2300991"/>
                </a:cubicBezTo>
                <a:cubicBezTo>
                  <a:pt x="-9180" y="2218598"/>
                  <a:pt x="-25" y="2135695"/>
                  <a:pt x="11800" y="2053556"/>
                </a:cubicBezTo>
                <a:cubicBezTo>
                  <a:pt x="93685" y="1480615"/>
                  <a:pt x="377867" y="1021983"/>
                  <a:pt x="812849" y="651084"/>
                </a:cubicBezTo>
                <a:cubicBezTo>
                  <a:pt x="1176754" y="340201"/>
                  <a:pt x="1598259" y="146042"/>
                  <a:pt x="2066809" y="52586"/>
                </a:cubicBezTo>
                <a:cubicBezTo>
                  <a:pt x="2154543" y="35039"/>
                  <a:pt x="2243040" y="23087"/>
                  <a:pt x="2332045" y="14441"/>
                </a:cubicBezTo>
                <a:cubicBezTo>
                  <a:pt x="2421051" y="5794"/>
                  <a:pt x="2508912" y="2107"/>
                  <a:pt x="2612540" y="836"/>
                </a:cubicBezTo>
                <a:close/>
                <a:moveTo>
                  <a:pt x="5468597" y="2088522"/>
                </a:moveTo>
                <a:cubicBezTo>
                  <a:pt x="5479329" y="2001424"/>
                  <a:pt x="5480181" y="1913385"/>
                  <a:pt x="5471140" y="1826083"/>
                </a:cubicBezTo>
                <a:cubicBezTo>
                  <a:pt x="5455336" y="1662962"/>
                  <a:pt x="5406306" y="1504799"/>
                  <a:pt x="5327079" y="1361348"/>
                </a:cubicBezTo>
                <a:cubicBezTo>
                  <a:pt x="5206159" y="1140233"/>
                  <a:pt x="5033361" y="965782"/>
                  <a:pt x="4833353" y="816507"/>
                </a:cubicBezTo>
                <a:cubicBezTo>
                  <a:pt x="4597234" y="640276"/>
                  <a:pt x="4336321" y="509438"/>
                  <a:pt x="4063456" y="400724"/>
                </a:cubicBezTo>
                <a:cubicBezTo>
                  <a:pt x="4033359" y="388607"/>
                  <a:pt x="4003059" y="376909"/>
                  <a:pt x="3972543" y="365631"/>
                </a:cubicBezTo>
                <a:cubicBezTo>
                  <a:pt x="3943679" y="354950"/>
                  <a:pt x="3914562" y="345033"/>
                  <a:pt x="3885571" y="334733"/>
                </a:cubicBezTo>
                <a:cubicBezTo>
                  <a:pt x="4046888" y="406840"/>
                  <a:pt x="4203652" y="488713"/>
                  <a:pt x="4355012" y="579880"/>
                </a:cubicBezTo>
                <a:cubicBezTo>
                  <a:pt x="4662081" y="768063"/>
                  <a:pt x="4933802" y="995790"/>
                  <a:pt x="5144618" y="1290779"/>
                </a:cubicBezTo>
                <a:cubicBezTo>
                  <a:pt x="5314364" y="1528042"/>
                  <a:pt x="5426257" y="1789591"/>
                  <a:pt x="5468597" y="2088522"/>
                </a:cubicBezTo>
                <a:close/>
                <a:moveTo>
                  <a:pt x="2219771" y="85645"/>
                </a:moveTo>
                <a:cubicBezTo>
                  <a:pt x="2206942" y="84005"/>
                  <a:pt x="2193909" y="85264"/>
                  <a:pt x="2181626" y="89333"/>
                </a:cubicBezTo>
                <a:cubicBezTo>
                  <a:pt x="1932919" y="125113"/>
                  <a:pt x="1690799" y="197118"/>
                  <a:pt x="1462971" y="303073"/>
                </a:cubicBezTo>
                <a:cubicBezTo>
                  <a:pt x="971788" y="529528"/>
                  <a:pt x="578129" y="865460"/>
                  <a:pt x="308697" y="1338461"/>
                </a:cubicBezTo>
                <a:cubicBezTo>
                  <a:pt x="180224" y="1561852"/>
                  <a:pt x="97652" y="1808638"/>
                  <a:pt x="65839" y="2064364"/>
                </a:cubicBezTo>
                <a:cubicBezTo>
                  <a:pt x="71942" y="2050505"/>
                  <a:pt x="77283" y="2036391"/>
                  <a:pt x="82114" y="2022150"/>
                </a:cubicBezTo>
                <a:cubicBezTo>
                  <a:pt x="170103" y="1763653"/>
                  <a:pt x="279579" y="1515073"/>
                  <a:pt x="423260" y="1282260"/>
                </a:cubicBezTo>
                <a:cubicBezTo>
                  <a:pt x="630769" y="945565"/>
                  <a:pt x="895370" y="664944"/>
                  <a:pt x="1231811" y="454001"/>
                </a:cubicBezTo>
                <a:cubicBezTo>
                  <a:pt x="1535192" y="263783"/>
                  <a:pt x="1866801" y="149729"/>
                  <a:pt x="2219771" y="85645"/>
                </a:cubicBezTo>
                <a:close/>
                <a:moveTo>
                  <a:pt x="2855524" y="4364392"/>
                </a:moveTo>
                <a:cubicBezTo>
                  <a:pt x="3386633" y="4394018"/>
                  <a:pt x="3853530" y="4210158"/>
                  <a:pt x="4292327" y="3931444"/>
                </a:cubicBezTo>
                <a:cubicBezTo>
                  <a:pt x="3830134" y="4131325"/>
                  <a:pt x="3346707" y="4259111"/>
                  <a:pt x="2855652" y="4364392"/>
                </a:cubicBezTo>
                <a:close/>
                <a:moveTo>
                  <a:pt x="3869805" y="330156"/>
                </a:moveTo>
                <a:lnTo>
                  <a:pt x="3865736" y="329520"/>
                </a:lnTo>
                <a:cubicBezTo>
                  <a:pt x="3865736" y="329520"/>
                  <a:pt x="3865736" y="330410"/>
                  <a:pt x="3866499" y="330537"/>
                </a:cubicBezTo>
                <a:close/>
                <a:moveTo>
                  <a:pt x="4302117" y="3923561"/>
                </a:moveTo>
                <a:lnTo>
                  <a:pt x="4301101" y="3924959"/>
                </a:lnTo>
                <a:lnTo>
                  <a:pt x="4302880" y="3924959"/>
                </a:lnTo>
                <a:close/>
              </a:path>
            </a:pathLst>
          </a:custGeom>
          <a:solidFill>
            <a:srgbClr val="8EB93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>
            <a:spLocks noGrp="1"/>
          </p:cNvSpPr>
          <p:nvPr>
            <p:ph type="ctrTitle"/>
          </p:nvPr>
        </p:nvSpPr>
        <p:spPr>
          <a:xfrm>
            <a:off x="7124135" y="2156348"/>
            <a:ext cx="3971495" cy="1866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900"/>
              <a:buFont typeface="Arial"/>
              <a:buNone/>
            </a:pPr>
            <a:r>
              <a:rPr lang="da-DK" sz="4900" b="1">
                <a:solidFill>
                  <a:srgbClr val="FFFFFF"/>
                </a:solidFill>
              </a:rPr>
              <a:t>Food chain presentation </a:t>
            </a:r>
            <a:endParaRPr/>
          </a:p>
        </p:txBody>
      </p:sp>
      <p:sp>
        <p:nvSpPr>
          <p:cNvPr id="95" name="Google Shape;95;p13"/>
          <p:cNvSpPr txBox="1">
            <a:spLocks noGrp="1"/>
          </p:cNvSpPr>
          <p:nvPr>
            <p:ph type="subTitle" idx="1"/>
          </p:nvPr>
        </p:nvSpPr>
        <p:spPr>
          <a:xfrm>
            <a:off x="7575895" y="3789680"/>
            <a:ext cx="3055712" cy="852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</a:pPr>
            <a:r>
              <a:rPr lang="da-DK" sz="3600" b="1">
                <a:solidFill>
                  <a:srgbClr val="FFFFFF"/>
                </a:solidFill>
              </a:rPr>
              <a:t>SUGAR BEETS</a:t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8005874" y="4409267"/>
            <a:ext cx="3242551" cy="27432"/>
          </a:xfrm>
          <a:custGeom>
            <a:avLst/>
            <a:gdLst/>
            <a:ahLst/>
            <a:cxnLst/>
            <a:rect l="l" t="t" r="r" b="b"/>
            <a:pathLst>
              <a:path w="3242551" h="27432" fill="none" extrusionOk="0">
                <a:moveTo>
                  <a:pt x="0" y="0"/>
                </a:moveTo>
                <a:cubicBezTo>
                  <a:pt x="194108" y="-30346"/>
                  <a:pt x="476260" y="9901"/>
                  <a:pt x="616085" y="0"/>
                </a:cubicBezTo>
                <a:cubicBezTo>
                  <a:pt x="755911" y="-9901"/>
                  <a:pt x="955441" y="-31994"/>
                  <a:pt x="1264595" y="0"/>
                </a:cubicBezTo>
                <a:cubicBezTo>
                  <a:pt x="1573749" y="31994"/>
                  <a:pt x="1618785" y="-7447"/>
                  <a:pt x="1945531" y="0"/>
                </a:cubicBezTo>
                <a:cubicBezTo>
                  <a:pt x="2272277" y="7447"/>
                  <a:pt x="2390625" y="1646"/>
                  <a:pt x="2626466" y="0"/>
                </a:cubicBezTo>
                <a:cubicBezTo>
                  <a:pt x="2862308" y="-1646"/>
                  <a:pt x="3064770" y="5184"/>
                  <a:pt x="3242551" y="0"/>
                </a:cubicBezTo>
                <a:cubicBezTo>
                  <a:pt x="3241385" y="7395"/>
                  <a:pt x="3242596" y="21864"/>
                  <a:pt x="3242551" y="27432"/>
                </a:cubicBezTo>
                <a:cubicBezTo>
                  <a:pt x="3023282" y="59750"/>
                  <a:pt x="2875833" y="36030"/>
                  <a:pt x="2529190" y="27432"/>
                </a:cubicBezTo>
                <a:cubicBezTo>
                  <a:pt x="2182547" y="18834"/>
                  <a:pt x="2011286" y="10066"/>
                  <a:pt x="1815829" y="27432"/>
                </a:cubicBezTo>
                <a:cubicBezTo>
                  <a:pt x="1620372" y="44798"/>
                  <a:pt x="1410011" y="-1058"/>
                  <a:pt x="1167318" y="27432"/>
                </a:cubicBezTo>
                <a:cubicBezTo>
                  <a:pt x="924625" y="55922"/>
                  <a:pt x="241931" y="85033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42551" h="27432" extrusionOk="0">
                <a:moveTo>
                  <a:pt x="0" y="0"/>
                </a:moveTo>
                <a:cubicBezTo>
                  <a:pt x="292987" y="-12051"/>
                  <a:pt x="313221" y="-4437"/>
                  <a:pt x="616085" y="0"/>
                </a:cubicBezTo>
                <a:cubicBezTo>
                  <a:pt x="918950" y="4437"/>
                  <a:pt x="1001475" y="-7765"/>
                  <a:pt x="1167318" y="0"/>
                </a:cubicBezTo>
                <a:cubicBezTo>
                  <a:pt x="1333161" y="7765"/>
                  <a:pt x="1642740" y="34995"/>
                  <a:pt x="1880680" y="0"/>
                </a:cubicBezTo>
                <a:cubicBezTo>
                  <a:pt x="2118620" y="-34995"/>
                  <a:pt x="2326628" y="756"/>
                  <a:pt x="2496764" y="0"/>
                </a:cubicBezTo>
                <a:cubicBezTo>
                  <a:pt x="2666900" y="-756"/>
                  <a:pt x="2887316" y="25599"/>
                  <a:pt x="3242551" y="0"/>
                </a:cubicBezTo>
                <a:cubicBezTo>
                  <a:pt x="3242744" y="12649"/>
                  <a:pt x="3241563" y="17989"/>
                  <a:pt x="3242551" y="27432"/>
                </a:cubicBezTo>
                <a:cubicBezTo>
                  <a:pt x="3008998" y="-2757"/>
                  <a:pt x="2799879" y="44559"/>
                  <a:pt x="2594041" y="27432"/>
                </a:cubicBezTo>
                <a:cubicBezTo>
                  <a:pt x="2388203" y="10306"/>
                  <a:pt x="2212925" y="-2221"/>
                  <a:pt x="1880680" y="27432"/>
                </a:cubicBezTo>
                <a:cubicBezTo>
                  <a:pt x="1548435" y="57085"/>
                  <a:pt x="1523943" y="37041"/>
                  <a:pt x="1329446" y="27432"/>
                </a:cubicBezTo>
                <a:cubicBezTo>
                  <a:pt x="1134949" y="17823"/>
                  <a:pt x="919920" y="28299"/>
                  <a:pt x="680936" y="27432"/>
                </a:cubicBezTo>
                <a:cubicBezTo>
                  <a:pt x="441952" y="26566"/>
                  <a:pt x="273000" y="57219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8EB931"/>
          </a:solidFill>
          <a:ln w="38100" cap="rnd" cmpd="sng">
            <a:solidFill>
              <a:srgbClr val="8EB93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7" name="Google Shape;97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3467" y="778974"/>
            <a:ext cx="5448327" cy="5203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/>
          <p:nvPr/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4"/>
          <p:cNvSpPr txBox="1">
            <a:spLocks noGrp="1"/>
          </p:cNvSpPr>
          <p:nvPr>
            <p:ph type="title"/>
          </p:nvPr>
        </p:nvSpPr>
        <p:spPr>
          <a:xfrm>
            <a:off x="638882" y="639193"/>
            <a:ext cx="3486078" cy="31128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da-DK" sz="3600"/>
              <a:t>S</a:t>
            </a:r>
            <a:r>
              <a:rPr lang="da-DK" sz="3600" b="0" i="0" u="none" strike="noStrike" cap="none"/>
              <a:t>ugar beets are used to make sugar. Only a small portion is used for animal feed </a:t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643278" y="4409267"/>
            <a:ext cx="3255095" cy="27432"/>
          </a:xfrm>
          <a:custGeom>
            <a:avLst/>
            <a:gdLst/>
            <a:ahLst/>
            <a:cxnLst/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C9CC69"/>
          </a:solidFill>
          <a:ln w="38100" cap="rnd" cmpd="sng">
            <a:solidFill>
              <a:srgbClr val="C9CC6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4" descr="Hauregaard / Hauregård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4268336" y="709803"/>
            <a:ext cx="7600576" cy="57004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4" descr="Sukkerroer: fotos og forskelle fra foder, dyrkningsteknologi og  videreforarbejdning, forskellige sorte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8199" y="4548631"/>
            <a:ext cx="3173175" cy="18616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/>
          <p:nvPr/>
        </p:nvSpPr>
        <p:spPr>
          <a:xfrm>
            <a:off x="838200" y="4736883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dk1"/>
          </a:solidFill>
          <a:ln w="38100" cap="rnd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5"/>
          <p:cNvSpPr txBox="1"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da-DK" sz="4500"/>
              <a:t>H</a:t>
            </a:r>
            <a:r>
              <a:rPr lang="da-DK" sz="4500" b="0" i="0" u="none" strike="noStrike" cap="none"/>
              <a:t>arvest in the field with the factory in the background </a:t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>
            <a:off x="643278" y="4409267"/>
            <a:ext cx="3255095" cy="27432"/>
          </a:xfrm>
          <a:custGeom>
            <a:avLst/>
            <a:gdLst/>
            <a:ahLst/>
            <a:cxnLst/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B79155"/>
          </a:solidFill>
          <a:ln w="38100" cap="rnd" cmpd="sng">
            <a:solidFill>
              <a:srgbClr val="B7915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5" descr="Sukkerroer – et undervisningsmateriale til naturteknologi mellemtrin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203528" y="640080"/>
            <a:ext cx="6116152" cy="5550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>
            <a:spLocks noGrp="1"/>
          </p:cNvSpPr>
          <p:nvPr>
            <p:ph type="title"/>
          </p:nvPr>
        </p:nvSpPr>
        <p:spPr>
          <a:xfrm>
            <a:off x="838200" y="193040"/>
            <a:ext cx="10515600" cy="17575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da-DK" sz="3200"/>
              <a:t>In Denmark beets grow especially on Lolland, Falster and Sjælland where the soil is extra good (yellow map)</a:t>
            </a:r>
            <a:endParaRPr/>
          </a:p>
        </p:txBody>
      </p:sp>
      <p:pic>
        <p:nvPicPr>
          <p:cNvPr id="122" name="Google Shape;122;p16" descr="Sukkerroer tegnefilm med mange udtryk | Stock vektor | Colourbox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692759" y="1950599"/>
            <a:ext cx="4341001" cy="4399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16" descr="Skybrud på Falster: Nu rammer uvejret for alvor Østdanmark | Vejret | DR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85763" y="2550160"/>
            <a:ext cx="6096317" cy="31320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7"/>
          <p:cNvSpPr txBox="1">
            <a:spLocks noGrp="1"/>
          </p:cNvSpPr>
          <p:nvPr>
            <p:ph type="title"/>
          </p:nvPr>
        </p:nvSpPr>
        <p:spPr>
          <a:xfrm>
            <a:off x="7034585" y="703293"/>
            <a:ext cx="4584921" cy="1949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da-DK" sz="5100"/>
              <a:t>Sugar beets on the factory</a:t>
            </a:r>
            <a:endParaRPr/>
          </a:p>
        </p:txBody>
      </p:sp>
      <p:pic>
        <p:nvPicPr>
          <p:cNvPr id="130" name="Google Shape;130;p17" descr="Velkommen til Nordzucker"/>
          <p:cNvPicPr preferRelativeResize="0"/>
          <p:nvPr/>
        </p:nvPicPr>
        <p:blipFill rotWithShape="1">
          <a:blip r:embed="rId3">
            <a:alphaModFix/>
          </a:blip>
          <a:srcRect l="8650" r="-1" b="-2"/>
          <a:stretch/>
        </p:blipFill>
        <p:spPr>
          <a:xfrm>
            <a:off x="866691" y="1216968"/>
            <a:ext cx="5873756" cy="4797752"/>
          </a:xfrm>
          <a:custGeom>
            <a:avLst/>
            <a:gdLst/>
            <a:ahLst/>
            <a:cxnLst/>
            <a:rect l="l" t="t" r="r" b="b"/>
            <a:pathLst>
              <a:path w="5531320" h="4424065" extrusionOk="0">
                <a:moveTo>
                  <a:pt x="4292328" y="3931444"/>
                </a:moveTo>
                <a:cubicBezTo>
                  <a:pt x="3830135" y="4131325"/>
                  <a:pt x="3346708" y="4259111"/>
                  <a:pt x="2855653" y="4364392"/>
                </a:cubicBezTo>
                <a:lnTo>
                  <a:pt x="2855525" y="4364392"/>
                </a:lnTo>
                <a:cubicBezTo>
                  <a:pt x="3386634" y="4394018"/>
                  <a:pt x="3853531" y="4210158"/>
                  <a:pt x="4292328" y="3931444"/>
                </a:cubicBezTo>
                <a:close/>
                <a:moveTo>
                  <a:pt x="4302118" y="3923561"/>
                </a:moveTo>
                <a:lnTo>
                  <a:pt x="4301102" y="3924959"/>
                </a:lnTo>
                <a:lnTo>
                  <a:pt x="4302881" y="3924959"/>
                </a:lnTo>
                <a:close/>
                <a:moveTo>
                  <a:pt x="3885572" y="334733"/>
                </a:moveTo>
                <a:cubicBezTo>
                  <a:pt x="4046889" y="406840"/>
                  <a:pt x="4203653" y="488713"/>
                  <a:pt x="4355013" y="579880"/>
                </a:cubicBezTo>
                <a:cubicBezTo>
                  <a:pt x="4662082" y="768063"/>
                  <a:pt x="4933803" y="995790"/>
                  <a:pt x="5144619" y="1290779"/>
                </a:cubicBezTo>
                <a:cubicBezTo>
                  <a:pt x="5314365" y="1528042"/>
                  <a:pt x="5426258" y="1789591"/>
                  <a:pt x="5468598" y="2088522"/>
                </a:cubicBezTo>
                <a:cubicBezTo>
                  <a:pt x="5479330" y="2001424"/>
                  <a:pt x="5480182" y="1913385"/>
                  <a:pt x="5471141" y="1826083"/>
                </a:cubicBezTo>
                <a:cubicBezTo>
                  <a:pt x="5455337" y="1662962"/>
                  <a:pt x="5406307" y="1504799"/>
                  <a:pt x="5327080" y="1361348"/>
                </a:cubicBezTo>
                <a:cubicBezTo>
                  <a:pt x="5206160" y="1140233"/>
                  <a:pt x="5033362" y="965782"/>
                  <a:pt x="4833354" y="816507"/>
                </a:cubicBezTo>
                <a:cubicBezTo>
                  <a:pt x="4597235" y="640276"/>
                  <a:pt x="4336322" y="509438"/>
                  <a:pt x="4063457" y="400724"/>
                </a:cubicBezTo>
                <a:cubicBezTo>
                  <a:pt x="4033360" y="388607"/>
                  <a:pt x="4003060" y="376909"/>
                  <a:pt x="3972544" y="365631"/>
                </a:cubicBezTo>
                <a:cubicBezTo>
                  <a:pt x="3943680" y="354950"/>
                  <a:pt x="3914563" y="345033"/>
                  <a:pt x="3885572" y="334733"/>
                </a:cubicBezTo>
                <a:close/>
                <a:moveTo>
                  <a:pt x="3865737" y="329520"/>
                </a:moveTo>
                <a:cubicBezTo>
                  <a:pt x="3865737" y="329520"/>
                  <a:pt x="3865737" y="330410"/>
                  <a:pt x="3866500" y="330537"/>
                </a:cubicBezTo>
                <a:lnTo>
                  <a:pt x="3869806" y="330156"/>
                </a:lnTo>
                <a:close/>
                <a:moveTo>
                  <a:pt x="2219772" y="85645"/>
                </a:moveTo>
                <a:cubicBezTo>
                  <a:pt x="2206943" y="84005"/>
                  <a:pt x="2193910" y="85264"/>
                  <a:pt x="2181627" y="89333"/>
                </a:cubicBezTo>
                <a:cubicBezTo>
                  <a:pt x="1932920" y="125113"/>
                  <a:pt x="1690800" y="197118"/>
                  <a:pt x="1462972" y="303073"/>
                </a:cubicBezTo>
                <a:cubicBezTo>
                  <a:pt x="971789" y="529528"/>
                  <a:pt x="578130" y="865460"/>
                  <a:pt x="308698" y="1338461"/>
                </a:cubicBezTo>
                <a:cubicBezTo>
                  <a:pt x="180225" y="1561852"/>
                  <a:pt x="97653" y="1808638"/>
                  <a:pt x="65840" y="2064364"/>
                </a:cubicBezTo>
                <a:cubicBezTo>
                  <a:pt x="71943" y="2050505"/>
                  <a:pt x="77284" y="2036391"/>
                  <a:pt x="82115" y="2022150"/>
                </a:cubicBezTo>
                <a:cubicBezTo>
                  <a:pt x="170104" y="1763653"/>
                  <a:pt x="279580" y="1515073"/>
                  <a:pt x="423261" y="1282260"/>
                </a:cubicBezTo>
                <a:cubicBezTo>
                  <a:pt x="630770" y="945565"/>
                  <a:pt x="895371" y="664944"/>
                  <a:pt x="1231812" y="454001"/>
                </a:cubicBezTo>
                <a:cubicBezTo>
                  <a:pt x="1535193" y="263783"/>
                  <a:pt x="1866802" y="149729"/>
                  <a:pt x="2219772" y="85645"/>
                </a:cubicBezTo>
                <a:close/>
                <a:moveTo>
                  <a:pt x="2612541" y="836"/>
                </a:moveTo>
                <a:cubicBezTo>
                  <a:pt x="2715914" y="-4250"/>
                  <a:pt x="2831240" y="14695"/>
                  <a:pt x="2946311" y="35548"/>
                </a:cubicBezTo>
                <a:cubicBezTo>
                  <a:pt x="3291652" y="98106"/>
                  <a:pt x="3631144" y="182915"/>
                  <a:pt x="3961100" y="303581"/>
                </a:cubicBezTo>
                <a:cubicBezTo>
                  <a:pt x="4278341" y="419543"/>
                  <a:pt x="4581341" y="563350"/>
                  <a:pt x="4854588" y="764502"/>
                </a:cubicBezTo>
                <a:cubicBezTo>
                  <a:pt x="5067438" y="921152"/>
                  <a:pt x="5250408" y="1105521"/>
                  <a:pt x="5377813" y="1339732"/>
                </a:cubicBezTo>
                <a:cubicBezTo>
                  <a:pt x="5459812" y="1489986"/>
                  <a:pt x="5510304" y="1655396"/>
                  <a:pt x="5526198" y="1825829"/>
                </a:cubicBezTo>
                <a:cubicBezTo>
                  <a:pt x="5538277" y="1951327"/>
                  <a:pt x="5527342" y="2074917"/>
                  <a:pt x="5510558" y="2199398"/>
                </a:cubicBezTo>
                <a:cubicBezTo>
                  <a:pt x="5502967" y="2266991"/>
                  <a:pt x="5502713" y="2335195"/>
                  <a:pt x="5509796" y="2402839"/>
                </a:cubicBezTo>
                <a:cubicBezTo>
                  <a:pt x="5534208" y="2664197"/>
                  <a:pt x="5468472" y="2926051"/>
                  <a:pt x="5323520" y="3144890"/>
                </a:cubicBezTo>
                <a:cubicBezTo>
                  <a:pt x="5201340" y="3332234"/>
                  <a:pt x="5041042" y="3491719"/>
                  <a:pt x="4853062" y="3612932"/>
                </a:cubicBezTo>
                <a:cubicBezTo>
                  <a:pt x="4671110" y="3732072"/>
                  <a:pt x="4498566" y="3864563"/>
                  <a:pt x="4316359" y="3982940"/>
                </a:cubicBezTo>
                <a:cubicBezTo>
                  <a:pt x="4019717" y="4175573"/>
                  <a:pt x="3701077" y="4317347"/>
                  <a:pt x="3352557" y="4386771"/>
                </a:cubicBezTo>
                <a:cubicBezTo>
                  <a:pt x="3160954" y="4425590"/>
                  <a:pt x="2964456" y="4434173"/>
                  <a:pt x="2770207" y="4412201"/>
                </a:cubicBezTo>
                <a:cubicBezTo>
                  <a:pt x="2685525" y="4402537"/>
                  <a:pt x="2599953" y="4402410"/>
                  <a:pt x="2514889" y="4393637"/>
                </a:cubicBezTo>
                <a:cubicBezTo>
                  <a:pt x="2307137" y="4370851"/>
                  <a:pt x="2102209" y="4327277"/>
                  <a:pt x="1903167" y="4263562"/>
                </a:cubicBezTo>
                <a:cubicBezTo>
                  <a:pt x="1560623" y="4156119"/>
                  <a:pt x="1238932" y="4006972"/>
                  <a:pt x="948393" y="3794249"/>
                </a:cubicBezTo>
                <a:cubicBezTo>
                  <a:pt x="647554" y="3573897"/>
                  <a:pt x="396813" y="3308660"/>
                  <a:pt x="223634" y="2975526"/>
                </a:cubicBezTo>
                <a:cubicBezTo>
                  <a:pt x="129454" y="2796370"/>
                  <a:pt x="67150" y="2602198"/>
                  <a:pt x="39520" y="2401695"/>
                </a:cubicBezTo>
                <a:cubicBezTo>
                  <a:pt x="34510" y="2367555"/>
                  <a:pt x="26729" y="2333872"/>
                  <a:pt x="16252" y="2300991"/>
                </a:cubicBezTo>
                <a:cubicBezTo>
                  <a:pt x="-9179" y="2218598"/>
                  <a:pt x="-24" y="2135695"/>
                  <a:pt x="11801" y="2053556"/>
                </a:cubicBezTo>
                <a:cubicBezTo>
                  <a:pt x="93686" y="1480615"/>
                  <a:pt x="377868" y="1021983"/>
                  <a:pt x="812850" y="651084"/>
                </a:cubicBezTo>
                <a:cubicBezTo>
                  <a:pt x="1176755" y="340201"/>
                  <a:pt x="1598260" y="146042"/>
                  <a:pt x="2066810" y="52586"/>
                </a:cubicBezTo>
                <a:cubicBezTo>
                  <a:pt x="2154544" y="35039"/>
                  <a:pt x="2243041" y="23087"/>
                  <a:pt x="2332046" y="14441"/>
                </a:cubicBezTo>
                <a:cubicBezTo>
                  <a:pt x="2421052" y="5794"/>
                  <a:pt x="2508913" y="2107"/>
                  <a:pt x="2612541" y="836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31" name="Google Shape;131;p17"/>
          <p:cNvSpPr/>
          <p:nvPr/>
        </p:nvSpPr>
        <p:spPr>
          <a:xfrm>
            <a:off x="7183815" y="2895147"/>
            <a:ext cx="3474720" cy="27432"/>
          </a:xfrm>
          <a:custGeom>
            <a:avLst/>
            <a:gdLst/>
            <a:ahLst/>
            <a:cxnLst/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639BCD"/>
          </a:solidFill>
          <a:ln w="38100" cap="rnd" cmpd="sng">
            <a:solidFill>
              <a:srgbClr val="639BC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7"/>
          <p:cNvSpPr txBox="1">
            <a:spLocks noGrp="1"/>
          </p:cNvSpPr>
          <p:nvPr>
            <p:ph type="body" idx="1"/>
          </p:nvPr>
        </p:nvSpPr>
        <p:spPr>
          <a:xfrm>
            <a:off x="7034585" y="3164618"/>
            <a:ext cx="4584921" cy="3021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da-DK" sz="1800" b="0" i="0" u="none" strike="noStrike" cap="none">
                <a:latin typeface="Arial"/>
                <a:ea typeface="Arial"/>
                <a:cs typeface="Arial"/>
                <a:sym typeface="Arial"/>
              </a:rPr>
              <a:t>20% of the beet is sugar, and you want to get hold of it.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da-DK" sz="1800" b="0" i="0" u="none" strike="noStrike" cap="none">
                <a:latin typeface="Arial"/>
                <a:ea typeface="Arial"/>
                <a:cs typeface="Arial"/>
                <a:sym typeface="Arial"/>
              </a:rPr>
              <a:t>First, the beets are washed and cleaned of soil and stones. Then they are driven through a machine,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da-DK" sz="1800" b="0" i="0" u="none" strike="noStrike" cap="none">
                <a:latin typeface="Arial"/>
                <a:ea typeface="Arial"/>
                <a:cs typeface="Arial"/>
                <a:sym typeface="Arial"/>
              </a:rPr>
              <a:t>which cuts them into thin pieces. Then rinse the beets in 70 ° C hot water.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da-DK" sz="1800" b="0" i="0" u="none" strike="noStrike" cap="none">
                <a:latin typeface="Arial"/>
                <a:ea typeface="Arial"/>
                <a:cs typeface="Arial"/>
                <a:sym typeface="Arial"/>
              </a:rPr>
              <a:t>Precisely with that temperature, the water can draw almost all the sugar out of the beets.</a:t>
            </a:r>
            <a:r>
              <a:rPr lang="da-DK" sz="1800" b="0" i="0" u="none" strike="noStrike" cap="none"/>
              <a:t> </a:t>
            </a:r>
            <a:endParaRPr sz="1800"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8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8"/>
          <p:cNvSpPr txBox="1"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100"/>
              <a:buFont typeface="Arial"/>
              <a:buNone/>
            </a:pPr>
            <a:r>
              <a:rPr lang="da-DK" sz="5100"/>
              <a:t>More production</a:t>
            </a:r>
            <a:endParaRPr sz="5100"/>
          </a:p>
        </p:txBody>
      </p:sp>
      <p:sp>
        <p:nvSpPr>
          <p:cNvPr id="139" name="Google Shape;139;p18"/>
          <p:cNvSpPr/>
          <p:nvPr/>
        </p:nvSpPr>
        <p:spPr>
          <a:xfrm rot="5400000">
            <a:off x="2539411" y="3254143"/>
            <a:ext cx="4480560" cy="27432"/>
          </a:xfrm>
          <a:custGeom>
            <a:avLst/>
            <a:gdLst/>
            <a:ahLst/>
            <a:cxnLst/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18"/>
          <p:cNvSpPr txBox="1">
            <a:spLocks noGrp="1"/>
          </p:cNvSpPr>
          <p:nvPr>
            <p:ph type="body" idx="1"/>
          </p:nvPr>
        </p:nvSpPr>
        <p:spPr>
          <a:xfrm>
            <a:off x="5298595" y="552091"/>
            <a:ext cx="6052158" cy="543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Now the sugar water continues, to the next step in production.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The juice still contains some impurities from the beets. It must be cleaned away before the sugar can form.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This is done by adding lime. When you subsequently blow CO² through the raw juice,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lime and impurities fall to the bottom. Various filters now clean the juice of the precipitate.</a:t>
            </a:r>
            <a:r>
              <a:rPr lang="da-DK" b="0" i="0" u="none" strike="noStrike" cap="none"/>
              <a:t> </a:t>
            </a:r>
            <a:endParaRPr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9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19"/>
          <p:cNvSpPr txBox="1">
            <a:spLocks noGrp="1"/>
          </p:cNvSpPr>
          <p:nvPr>
            <p:ph type="title"/>
          </p:nvPr>
        </p:nvSpPr>
        <p:spPr>
          <a:xfrm>
            <a:off x="841248" y="548640"/>
            <a:ext cx="3619148" cy="2164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da-DK" sz="6000"/>
              <a:t>Last step </a:t>
            </a:r>
            <a:endParaRPr/>
          </a:p>
        </p:txBody>
      </p:sp>
      <p:sp>
        <p:nvSpPr>
          <p:cNvPr id="147" name="Google Shape;147;p19"/>
          <p:cNvSpPr/>
          <p:nvPr/>
        </p:nvSpPr>
        <p:spPr>
          <a:xfrm rot="5400000">
            <a:off x="2539411" y="3254143"/>
            <a:ext cx="4480560" cy="27432"/>
          </a:xfrm>
          <a:custGeom>
            <a:avLst/>
            <a:gdLst/>
            <a:ahLst/>
            <a:cxnLst/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41275" cap="rnd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9"/>
          <p:cNvSpPr txBox="1">
            <a:spLocks noGrp="1"/>
          </p:cNvSpPr>
          <p:nvPr>
            <p:ph type="body" idx="1"/>
          </p:nvPr>
        </p:nvSpPr>
        <p:spPr>
          <a:xfrm>
            <a:off x="5298595" y="552091"/>
            <a:ext cx="6052158" cy="543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To get sugar crystals, add a little icing sugar and heat the thin juice until the water evaporates.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The heating is repeated several times until you have a sugar mass.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The sugar mass is divided into two products: liquid molasses and the pure white sugar. 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da-DK" b="0" i="0" u="none" strike="noStrike" cap="none">
                <a:latin typeface="Arial"/>
                <a:ea typeface="Arial"/>
                <a:cs typeface="Arial"/>
                <a:sym typeface="Arial"/>
              </a:rPr>
              <a:t>Only now can it be dried and packed for sale.</a:t>
            </a:r>
            <a:r>
              <a:rPr lang="da-DK" b="0" i="0" u="none" strike="noStrike" cap="none"/>
              <a:t> </a:t>
            </a:r>
            <a:endParaRPr b="0" i="0" u="none" strike="noStrike" cap="non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" name="Google Shape;149;p19" descr="Fra sol til sukker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2073" y="2466051"/>
            <a:ext cx="4172351" cy="30420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0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0"/>
          <p:cNvSpPr txBox="1"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Arial"/>
              <a:buNone/>
            </a:pPr>
            <a:r>
              <a:rPr lang="da-DK" sz="7200"/>
              <a:t>Sugar facts</a:t>
            </a:r>
            <a:endParaRPr/>
          </a:p>
        </p:txBody>
      </p:sp>
      <p:sp>
        <p:nvSpPr>
          <p:cNvPr id="156" name="Google Shape;156;p20"/>
          <p:cNvSpPr/>
          <p:nvPr/>
        </p:nvSpPr>
        <p:spPr>
          <a:xfrm>
            <a:off x="5412862" y="2395728"/>
            <a:ext cx="4243589" cy="27432"/>
          </a:xfrm>
          <a:custGeom>
            <a:avLst/>
            <a:gdLst/>
            <a:ahLst/>
            <a:cxnLst/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E13064"/>
          </a:solidFill>
          <a:ln w="38100" cap="rnd" cmpd="sng">
            <a:solidFill>
              <a:srgbClr val="E1306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0"/>
          <p:cNvSpPr/>
          <p:nvPr/>
        </p:nvSpPr>
        <p:spPr>
          <a:xfrm>
            <a:off x="5297762" y="2706624"/>
            <a:ext cx="6251110" cy="3501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da-DK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Did you know that ... it only takes approx. 12 hours from the c</a:t>
            </a:r>
            <a:r>
              <a:rPr lang="da-DK" sz="2800">
                <a:solidFill>
                  <a:schemeClr val="dk1"/>
                </a:solidFill>
              </a:rPr>
              <a:t>rops</a:t>
            </a:r>
            <a:r>
              <a:rPr lang="da-DK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comes to the factory until the sugar is ready for packing? 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da-DK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single sugar beet gives approx. 100 grams of sugar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da-DK"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2011/2012, Danisco produced 464.000 tonnes of sugar in Denmark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8" name="Google Shape;158;p20" descr="Kontakt - Dansukker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 r="3672"/>
          <a:stretch/>
        </p:blipFill>
        <p:spPr>
          <a:xfrm>
            <a:off x="1" y="10"/>
            <a:ext cx="4657344" cy="68579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rgbClr val="000000"/>
      </a:dk1>
      <a:lt1>
        <a:srgbClr val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Širokoúhlá obrazovka</PresentationFormat>
  <Paragraphs>24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0" baseType="lpstr">
      <vt:lpstr>Arial</vt:lpstr>
      <vt:lpstr>SketchyVTI</vt:lpstr>
      <vt:lpstr>Food chain presentation </vt:lpstr>
      <vt:lpstr>Sugar beets are used to make sugar. Only a small portion is used for animal feed </vt:lpstr>
      <vt:lpstr>Harvest in the field with the factory in the background </vt:lpstr>
      <vt:lpstr>In Denmark beets grow especially on Lolland, Falster and Sjælland where the soil is extra good (yellow map)</vt:lpstr>
      <vt:lpstr>Sugar beets on the factory</vt:lpstr>
      <vt:lpstr>More production</vt:lpstr>
      <vt:lpstr>Last step </vt:lpstr>
      <vt:lpstr>Sugar facts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chain presentation</dc:title>
  <dc:creator>Romana Přikrylová</dc:creator>
  <cp:lastModifiedBy>Romana</cp:lastModifiedBy>
  <cp:revision>1</cp:revision>
  <dcterms:modified xsi:type="dcterms:W3CDTF">2021-10-29T15:39:47Z</dcterms:modified>
</cp:coreProperties>
</file>