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8" r:id="rId3"/>
    <p:sldId id="267" r:id="rId4"/>
    <p:sldId id="259" r:id="rId5"/>
    <p:sldId id="268" r:id="rId6"/>
    <p:sldId id="269" r:id="rId7"/>
    <p:sldId id="270" r:id="rId8"/>
    <p:sldId id="271" r:id="rId9"/>
    <p:sldId id="272"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jQaW4c5mejLD3dWx6ph+uTes4xW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3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1" name="Google Shape;10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2" name="Google Shape;16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Úvodní snímek" type="title">
  <p:cSld name="TITLE">
    <p:spTree>
      <p:nvGrpSpPr>
        <p:cNvPr id="1" name="Shape 11"/>
        <p:cNvGrpSpPr/>
        <p:nvPr/>
      </p:nvGrpSpPr>
      <p:grpSpPr>
        <a:xfrm>
          <a:off x="0" y="0"/>
          <a:ext cx="0" cy="0"/>
          <a:chOff x="0" y="0"/>
          <a:chExt cx="0" cy="0"/>
        </a:xfrm>
      </p:grpSpPr>
      <p:sp>
        <p:nvSpPr>
          <p:cNvPr id="12" name="Google Shape;12;p2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17"/>
        <p:cNvGrpSpPr/>
        <p:nvPr/>
      </p:nvGrpSpPr>
      <p:grpSpPr>
        <a:xfrm>
          <a:off x="0" y="0"/>
          <a:ext cx="0" cy="0"/>
          <a:chOff x="0" y="0"/>
          <a:chExt cx="0" cy="0"/>
        </a:xfrm>
      </p:grpSpPr>
      <p:sp>
        <p:nvSpPr>
          <p:cNvPr id="18" name="Google Shape;1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2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Záhlaví oddílu" type="secHead">
  <p:cSld name="SECTION_HEADER">
    <p:spTree>
      <p:nvGrpSpPr>
        <p:cNvPr id="1" name="Shape 30"/>
        <p:cNvGrpSpPr/>
        <p:nvPr/>
      </p:nvGrpSpPr>
      <p:grpSpPr>
        <a:xfrm>
          <a:off x="0" y="0"/>
          <a:ext cx="0" cy="0"/>
          <a:chOff x="0" y="0"/>
          <a:chExt cx="0" cy="0"/>
        </a:xfrm>
      </p:grpSpPr>
      <p:sp>
        <p:nvSpPr>
          <p:cNvPr id="31" name="Google Shape;31;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3" name="Google Shape;33;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ání" type="twoTxTwoObj">
  <p:cSld name="TWO_OBJECTS_WITH_TEXT">
    <p:spTree>
      <p:nvGrpSpPr>
        <p:cNvPr id="1" name="Shape 36"/>
        <p:cNvGrpSpPr/>
        <p:nvPr/>
      </p:nvGrpSpPr>
      <p:grpSpPr>
        <a:xfrm>
          <a:off x="0" y="0"/>
          <a:ext cx="0" cy="0"/>
          <a:chOff x="0" y="0"/>
          <a:chExt cx="0" cy="0"/>
        </a:xfrm>
      </p:grpSpPr>
      <p:sp>
        <p:nvSpPr>
          <p:cNvPr id="37" name="Google Shape;37;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Jenom nadpis" type="titleOnly">
  <p:cSld name="TITLE_ONLY">
    <p:spTree>
      <p:nvGrpSpPr>
        <p:cNvPr id="1" name="Shape 45"/>
        <p:cNvGrpSpPr/>
        <p:nvPr/>
      </p:nvGrpSpPr>
      <p:grpSpPr>
        <a:xfrm>
          <a:off x="0" y="0"/>
          <a:ext cx="0" cy="0"/>
          <a:chOff x="0" y="0"/>
          <a:chExt cx="0" cy="0"/>
        </a:xfrm>
      </p:grpSpPr>
      <p:sp>
        <p:nvSpPr>
          <p:cNvPr id="46" name="Google Shape;46;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bsah s titulkem" type="objTx">
  <p:cSld name="OBJECT_WITH_CAPTION_TEXT">
    <p:spTree>
      <p:nvGrpSpPr>
        <p:cNvPr id="1" name="Shape 54"/>
        <p:cNvGrpSpPr/>
        <p:nvPr/>
      </p:nvGrpSpPr>
      <p:grpSpPr>
        <a:xfrm>
          <a:off x="0" y="0"/>
          <a:ext cx="0" cy="0"/>
          <a:chOff x="0" y="0"/>
          <a:chExt cx="0" cy="0"/>
        </a:xfrm>
      </p:grpSpPr>
      <p:sp>
        <p:nvSpPr>
          <p:cNvPr id="55" name="Google Shape;55;p3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3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rázek s titulkem" type="picTx">
  <p:cSld name="PICTURE_WITH_CAPTION_TEXT">
    <p:spTree>
      <p:nvGrpSpPr>
        <p:cNvPr id="1" name="Shape 61"/>
        <p:cNvGrpSpPr/>
        <p:nvPr/>
      </p:nvGrpSpPr>
      <p:grpSpPr>
        <a:xfrm>
          <a:off x="0" y="0"/>
          <a:ext cx="0" cy="0"/>
          <a:chOff x="0" y="0"/>
          <a:chExt cx="0" cy="0"/>
        </a:xfrm>
      </p:grpSpPr>
      <p:sp>
        <p:nvSpPr>
          <p:cNvPr id="62" name="Google Shape;62;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3"/>
          <p:cNvSpPr>
            <a:spLocks noGrp="1"/>
          </p:cNvSpPr>
          <p:nvPr>
            <p:ph type="pic" idx="2"/>
          </p:nvPr>
        </p:nvSpPr>
        <p:spPr>
          <a:xfrm>
            <a:off x="5183188" y="987425"/>
            <a:ext cx="6172200" cy="4873625"/>
          </a:xfrm>
          <a:prstGeom prst="rect">
            <a:avLst/>
          </a:prstGeom>
          <a:noFill/>
          <a:ln>
            <a:noFill/>
          </a:ln>
        </p:spPr>
      </p:sp>
      <p:sp>
        <p:nvSpPr>
          <p:cNvPr id="64" name="Google Shape;64;p3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adpis a svislý text" type="vertTx">
  <p:cSld name="VERTICAL_TEXT">
    <p:spTree>
      <p:nvGrpSpPr>
        <p:cNvPr id="1" name="Shape 68"/>
        <p:cNvGrpSpPr/>
        <p:nvPr/>
      </p:nvGrpSpPr>
      <p:grpSpPr>
        <a:xfrm>
          <a:off x="0" y="0"/>
          <a:ext cx="0" cy="0"/>
          <a:chOff x="0" y="0"/>
          <a:chExt cx="0" cy="0"/>
        </a:xfrm>
      </p:grpSpPr>
      <p:sp>
        <p:nvSpPr>
          <p:cNvPr id="69" name="Google Shape;69;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vislý nadpis a text" type="vertTitleAndTx">
  <p:cSld name="VERTICAL_TITLE_AND_VERTICAL_TEXT">
    <p:spTree>
      <p:nvGrpSpPr>
        <p:cNvPr id="1" name="Shape 74"/>
        <p:cNvGrpSpPr/>
        <p:nvPr/>
      </p:nvGrpSpPr>
      <p:grpSpPr>
        <a:xfrm>
          <a:off x="0" y="0"/>
          <a:ext cx="0" cy="0"/>
          <a:chOff x="0" y="0"/>
          <a:chExt cx="0" cy="0"/>
        </a:xfrm>
      </p:grpSpPr>
      <p:sp>
        <p:nvSpPr>
          <p:cNvPr id="75" name="Google Shape;75;p3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spcAft>
                <a:spcPts val="0"/>
              </a:spcAft>
              <a:buClr>
                <a:srgbClr val="888888"/>
              </a:buClr>
              <a:buSzPts val="1200"/>
              <a:buFont typeface="Calibri"/>
              <a:buNone/>
              <a:defRPr/>
            </a:lvl1pPr>
            <a:lvl2pPr marL="0" lvl="1" indent="0" algn="r">
              <a:spcBef>
                <a:spcPts val="0"/>
              </a:spcBef>
              <a:spcAft>
                <a:spcPts val="0"/>
              </a:spcAft>
              <a:buClr>
                <a:srgbClr val="888888"/>
              </a:buClr>
              <a:buSzPts val="1200"/>
              <a:buFont typeface="Calibri"/>
              <a:buNone/>
              <a:defRPr/>
            </a:lvl2pPr>
            <a:lvl3pPr marL="0" lvl="2" indent="0" algn="r">
              <a:spcBef>
                <a:spcPts val="0"/>
              </a:spcBef>
              <a:spcAft>
                <a:spcPts val="0"/>
              </a:spcAft>
              <a:buClr>
                <a:srgbClr val="888888"/>
              </a:buClr>
              <a:buSzPts val="1200"/>
              <a:buFont typeface="Calibri"/>
              <a:buNone/>
              <a:defRPr/>
            </a:lvl3pPr>
            <a:lvl4pPr marL="0" lvl="3" indent="0" algn="r">
              <a:spcBef>
                <a:spcPts val="0"/>
              </a:spcBef>
              <a:spcAft>
                <a:spcPts val="0"/>
              </a:spcAft>
              <a:buClr>
                <a:srgbClr val="888888"/>
              </a:buClr>
              <a:buSzPts val="1200"/>
              <a:buFont typeface="Calibri"/>
              <a:buNone/>
              <a:defRPr/>
            </a:lvl4pPr>
            <a:lvl5pPr marL="0" lvl="4" indent="0" algn="r">
              <a:spcBef>
                <a:spcPts val="0"/>
              </a:spcBef>
              <a:spcAft>
                <a:spcPts val="0"/>
              </a:spcAft>
              <a:buClr>
                <a:srgbClr val="888888"/>
              </a:buClr>
              <a:buSzPts val="1200"/>
              <a:buFont typeface="Calibri"/>
              <a:buNone/>
              <a:defRPr/>
            </a:lvl5pPr>
            <a:lvl6pPr marL="0" lvl="5" indent="0" algn="r">
              <a:spcBef>
                <a:spcPts val="0"/>
              </a:spcBef>
              <a:spcAft>
                <a:spcPts val="0"/>
              </a:spcAft>
              <a:buClr>
                <a:srgbClr val="888888"/>
              </a:buClr>
              <a:buSzPts val="1200"/>
              <a:buFont typeface="Calibri"/>
              <a:buNone/>
              <a:defRPr/>
            </a:lvl6pPr>
            <a:lvl7pPr marL="0" lvl="6" indent="0" algn="r">
              <a:spcBef>
                <a:spcPts val="0"/>
              </a:spcBef>
              <a:spcAft>
                <a:spcPts val="0"/>
              </a:spcAft>
              <a:buClr>
                <a:srgbClr val="888888"/>
              </a:buClr>
              <a:buSzPts val="1200"/>
              <a:buFont typeface="Calibri"/>
              <a:buNone/>
              <a:defRPr/>
            </a:lvl7pPr>
            <a:lvl8pPr marL="0" lvl="7" indent="0" algn="r">
              <a:spcBef>
                <a:spcPts val="0"/>
              </a:spcBef>
              <a:spcAft>
                <a:spcPts val="0"/>
              </a:spcAft>
              <a:buClr>
                <a:srgbClr val="888888"/>
              </a:buClr>
              <a:buSzPts val="1200"/>
              <a:buFont typeface="Calibri"/>
              <a:buNone/>
              <a:defRPr/>
            </a:lvl8pPr>
            <a:lvl9pPr marL="0" lvl="8" indent="0" algn="r">
              <a:spcBef>
                <a:spcPts val="0"/>
              </a:spcBef>
              <a:spcAft>
                <a:spcPts val="0"/>
              </a:spcAft>
              <a:buClr>
                <a:srgbClr val="888888"/>
              </a:buClr>
              <a:buSzPts val="1200"/>
              <a:buFont typeface="Calibri"/>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s-CZ"/>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475487" y="476777"/>
            <a:ext cx="3864383" cy="3480257"/>
          </a:xfrm>
          <a:prstGeom prst="rect">
            <a:avLst/>
          </a:prstGeom>
          <a:solidFill>
            <a:srgbClr val="7F7F7F">
              <a:alpha val="2352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5" name="Google Shape;85;p1"/>
          <p:cNvSpPr/>
          <p:nvPr/>
        </p:nvSpPr>
        <p:spPr>
          <a:xfrm>
            <a:off x="475487" y="4118658"/>
            <a:ext cx="3864383" cy="2278771"/>
          </a:xfrm>
          <a:prstGeom prst="rect">
            <a:avLst/>
          </a:prstGeom>
          <a:solidFill>
            <a:srgbClr val="7F7F7F">
              <a:alpha val="2352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6" name="Google Shape;86;p1"/>
          <p:cNvSpPr/>
          <p:nvPr/>
        </p:nvSpPr>
        <p:spPr>
          <a:xfrm>
            <a:off x="4501415" y="476778"/>
            <a:ext cx="7212450" cy="5920653"/>
          </a:xfrm>
          <a:prstGeom prst="rect">
            <a:avLst/>
          </a:prstGeom>
          <a:solidFill>
            <a:schemeClr val="accent5">
              <a:alpha val="9450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7" name="Google Shape;87;p1"/>
          <p:cNvSpPr txBox="1">
            <a:spLocks noGrp="1"/>
          </p:cNvSpPr>
          <p:nvPr>
            <p:ph type="ctrTitle"/>
          </p:nvPr>
        </p:nvSpPr>
        <p:spPr>
          <a:xfrm>
            <a:off x="5141495" y="760490"/>
            <a:ext cx="5956353" cy="312982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4800"/>
              <a:buFont typeface="Calibri"/>
              <a:buNone/>
            </a:pPr>
            <a:r>
              <a:rPr lang="cs-CZ" sz="4800" dirty="0" err="1">
                <a:solidFill>
                  <a:srgbClr val="FFFFFF"/>
                </a:solidFill>
              </a:rPr>
              <a:t>Coordinators</a:t>
            </a:r>
            <a:r>
              <a:rPr lang="cs-CZ" sz="4800" dirty="0">
                <a:solidFill>
                  <a:srgbClr val="FFFFFF"/>
                </a:solidFill>
              </a:rPr>
              <a:t> Meeting</a:t>
            </a:r>
            <a:br>
              <a:rPr lang="cs-CZ" sz="4800" dirty="0">
                <a:solidFill>
                  <a:srgbClr val="FFFFFF"/>
                </a:solidFill>
              </a:rPr>
            </a:br>
            <a:r>
              <a:rPr lang="cs-CZ" sz="4800" dirty="0">
                <a:solidFill>
                  <a:srgbClr val="FFFFFF"/>
                </a:solidFill>
              </a:rPr>
              <a:t>9th </a:t>
            </a:r>
            <a:r>
              <a:rPr lang="cs-CZ" sz="4800" dirty="0" err="1">
                <a:solidFill>
                  <a:srgbClr val="FFFFFF"/>
                </a:solidFill>
              </a:rPr>
              <a:t>January</a:t>
            </a:r>
            <a:r>
              <a:rPr lang="cs-CZ" sz="4800" dirty="0">
                <a:solidFill>
                  <a:srgbClr val="FFFFFF"/>
                </a:solidFill>
              </a:rPr>
              <a:t> 2023</a:t>
            </a:r>
            <a:endParaRPr dirty="0"/>
          </a:p>
        </p:txBody>
      </p:sp>
      <p:sp>
        <p:nvSpPr>
          <p:cNvPr id="88" name="Google Shape;88;p1"/>
          <p:cNvSpPr txBox="1">
            <a:spLocks noGrp="1"/>
          </p:cNvSpPr>
          <p:nvPr>
            <p:ph type="subTitle" idx="1"/>
          </p:nvPr>
        </p:nvSpPr>
        <p:spPr>
          <a:xfrm>
            <a:off x="5141495" y="4173604"/>
            <a:ext cx="5956353" cy="192389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solidFill>
                <a:srgbClr val="FFFFFF"/>
              </a:solidFill>
            </a:endParaRPr>
          </a:p>
        </p:txBody>
      </p:sp>
      <p:pic>
        <p:nvPicPr>
          <p:cNvPr id="89" name="Google Shape;89;p1"/>
          <p:cNvPicPr preferRelativeResize="0"/>
          <p:nvPr/>
        </p:nvPicPr>
        <p:blipFill rotWithShape="1">
          <a:blip r:embed="rId3">
            <a:alphaModFix/>
          </a:blip>
          <a:srcRect/>
          <a:stretch/>
        </p:blipFill>
        <p:spPr>
          <a:xfrm>
            <a:off x="783675" y="660649"/>
            <a:ext cx="3259173" cy="3112511"/>
          </a:xfrm>
          <a:prstGeom prst="rect">
            <a:avLst/>
          </a:prstGeom>
          <a:noFill/>
          <a:ln>
            <a:noFill/>
          </a:ln>
        </p:spPr>
      </p:pic>
      <p:cxnSp>
        <p:nvCxnSpPr>
          <p:cNvPr id="90" name="Google Shape;90;p1"/>
          <p:cNvCxnSpPr/>
          <p:nvPr/>
        </p:nvCxnSpPr>
        <p:spPr>
          <a:xfrm>
            <a:off x="5287478" y="4020397"/>
            <a:ext cx="3657600" cy="0"/>
          </a:xfrm>
          <a:prstGeom prst="straightConnector1">
            <a:avLst/>
          </a:prstGeom>
          <a:noFill/>
          <a:ln w="19050" cap="flat" cmpd="sng">
            <a:solidFill>
              <a:srgbClr val="FFFFFF">
                <a:alpha val="80000"/>
              </a:srgbClr>
            </a:solidFill>
            <a:prstDash val="solid"/>
            <a:miter lim="800000"/>
            <a:headEnd type="none" w="sm" len="sm"/>
            <a:tailEnd type="none" w="sm" len="sm"/>
          </a:ln>
        </p:spPr>
      </p:cxnSp>
      <p:pic>
        <p:nvPicPr>
          <p:cNvPr id="91" name="Google Shape;91;p1"/>
          <p:cNvPicPr preferRelativeResize="0"/>
          <p:nvPr/>
        </p:nvPicPr>
        <p:blipFill rotWithShape="1">
          <a:blip r:embed="rId4">
            <a:alphaModFix/>
          </a:blip>
          <a:srcRect/>
          <a:stretch/>
        </p:blipFill>
        <p:spPr>
          <a:xfrm>
            <a:off x="686366" y="4763809"/>
            <a:ext cx="3459637" cy="98846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4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8"/>
          <p:cNvSpPr/>
          <p:nvPr/>
        </p:nvSpPr>
        <p:spPr>
          <a:xfrm>
            <a:off x="0" y="2"/>
            <a:ext cx="12192000" cy="685799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4" name="Google Shape;154;p8"/>
          <p:cNvSpPr txBox="1">
            <a:spLocks noGrp="1"/>
          </p:cNvSpPr>
          <p:nvPr>
            <p:ph type="ctrTitle"/>
          </p:nvPr>
        </p:nvSpPr>
        <p:spPr>
          <a:xfrm>
            <a:off x="982639" y="1012536"/>
            <a:ext cx="4613300" cy="3163224"/>
          </a:xfrm>
          <a:prstGeom prst="rect">
            <a:avLst/>
          </a:prstGeom>
          <a:noFill/>
          <a:ln>
            <a:noFill/>
          </a:ln>
        </p:spPr>
        <p:txBody>
          <a:bodyPr spcFirstLastPara="1" wrap="square" lIns="91425" tIns="45700" rIns="91425" bIns="45700" anchor="t" anchorCtr="0">
            <a:noAutofit/>
          </a:bodyPr>
          <a:lstStyle/>
          <a:p>
            <a:pPr lvl="0">
              <a:buSzPts val="1600"/>
            </a:pPr>
            <a:br>
              <a:rPr lang="cs-CZ" sz="2800" dirty="0"/>
            </a:br>
            <a:endParaRPr sz="2800" dirty="0"/>
          </a:p>
        </p:txBody>
      </p:sp>
      <p:sp>
        <p:nvSpPr>
          <p:cNvPr id="155" name="Google Shape;155;p8"/>
          <p:cNvSpPr txBox="1">
            <a:spLocks noGrp="1"/>
          </p:cNvSpPr>
          <p:nvPr>
            <p:ph type="subTitle" idx="1"/>
          </p:nvPr>
        </p:nvSpPr>
        <p:spPr>
          <a:xfrm>
            <a:off x="982638" y="-2"/>
            <a:ext cx="4408228" cy="3556002"/>
          </a:xfrm>
          <a:prstGeom prst="rect">
            <a:avLst/>
          </a:prstGeom>
          <a:noFill/>
          <a:ln>
            <a:noFill/>
          </a:ln>
        </p:spPr>
        <p:txBody>
          <a:bodyPr spcFirstLastPara="1" wrap="square" lIns="91425" tIns="45700" rIns="91425" bIns="45700" anchor="b" anchorCtr="0">
            <a:normAutofit lnSpcReduction="10000"/>
          </a:bodyPr>
          <a:lstStyle/>
          <a:p>
            <a:pPr marL="0" lvl="0" indent="0" algn="l" rtl="0">
              <a:lnSpc>
                <a:spcPct val="90000"/>
              </a:lnSpc>
              <a:spcBef>
                <a:spcPts val="0"/>
              </a:spcBef>
              <a:spcAft>
                <a:spcPts val="0"/>
              </a:spcAft>
              <a:buClr>
                <a:schemeClr val="dk1"/>
              </a:buClr>
              <a:buSzPts val="2400"/>
              <a:buNone/>
            </a:pPr>
            <a:r>
              <a:rPr lang="cs-CZ" sz="4400" dirty="0"/>
              <a:t>ANY QUESTIONS?</a:t>
            </a:r>
          </a:p>
          <a:p>
            <a:pPr marL="0" lvl="0" indent="0" algn="l" rtl="0">
              <a:lnSpc>
                <a:spcPct val="90000"/>
              </a:lnSpc>
              <a:spcBef>
                <a:spcPts val="0"/>
              </a:spcBef>
              <a:spcAft>
                <a:spcPts val="0"/>
              </a:spcAft>
              <a:buClr>
                <a:schemeClr val="dk1"/>
              </a:buClr>
              <a:buSzPts val="2400"/>
              <a:buNone/>
            </a:pPr>
            <a:endParaRPr lang="cs-CZ" sz="4400" dirty="0"/>
          </a:p>
          <a:p>
            <a:pPr marL="571500" lvl="0" indent="-571500" algn="l" rtl="0">
              <a:lnSpc>
                <a:spcPct val="90000"/>
              </a:lnSpc>
              <a:spcBef>
                <a:spcPts val="0"/>
              </a:spcBef>
              <a:spcAft>
                <a:spcPts val="0"/>
              </a:spcAft>
              <a:buClr>
                <a:schemeClr val="dk1"/>
              </a:buClr>
              <a:buSzPts val="2400"/>
              <a:buFontTx/>
              <a:buChar char="-"/>
            </a:pPr>
            <a:r>
              <a:rPr lang="cs-CZ" sz="2000" dirty="0" err="1"/>
              <a:t>restrictions</a:t>
            </a:r>
            <a:r>
              <a:rPr lang="cs-CZ" sz="2000" dirty="0"/>
              <a:t> as to </a:t>
            </a:r>
            <a:r>
              <a:rPr lang="cs-CZ" sz="2000" dirty="0" err="1"/>
              <a:t>Covid</a:t>
            </a:r>
            <a:r>
              <a:rPr lang="cs-CZ" sz="2000" dirty="0"/>
              <a:t> in </a:t>
            </a:r>
            <a:r>
              <a:rPr lang="cs-CZ" sz="2000" dirty="0" err="1"/>
              <a:t>the</a:t>
            </a:r>
            <a:r>
              <a:rPr lang="cs-CZ" sz="2000" dirty="0"/>
              <a:t> </a:t>
            </a:r>
            <a:r>
              <a:rPr lang="cs-CZ" sz="2000" dirty="0" err="1"/>
              <a:t>Netherlands</a:t>
            </a:r>
            <a:r>
              <a:rPr lang="cs-CZ" sz="2000" dirty="0"/>
              <a:t>?</a:t>
            </a:r>
          </a:p>
          <a:p>
            <a:pPr marL="0" lvl="0" indent="0" algn="l" rtl="0">
              <a:lnSpc>
                <a:spcPct val="90000"/>
              </a:lnSpc>
              <a:spcBef>
                <a:spcPts val="0"/>
              </a:spcBef>
              <a:spcAft>
                <a:spcPts val="0"/>
              </a:spcAft>
              <a:buClr>
                <a:schemeClr val="dk1"/>
              </a:buClr>
              <a:buSzPts val="2400"/>
            </a:pPr>
            <a:endParaRPr lang="cs-CZ" sz="2000" dirty="0"/>
          </a:p>
          <a:p>
            <a:pPr marL="571500" lvl="0" indent="-571500" algn="l" rtl="0">
              <a:lnSpc>
                <a:spcPct val="90000"/>
              </a:lnSpc>
              <a:spcBef>
                <a:spcPts val="0"/>
              </a:spcBef>
              <a:spcAft>
                <a:spcPts val="0"/>
              </a:spcAft>
              <a:buClr>
                <a:schemeClr val="dk1"/>
              </a:buClr>
              <a:buSzPts val="2400"/>
              <a:buFontTx/>
              <a:buChar char="-"/>
            </a:pPr>
            <a:r>
              <a:rPr lang="cs-CZ" sz="2000" dirty="0" err="1"/>
              <a:t>the</a:t>
            </a:r>
            <a:r>
              <a:rPr lang="cs-CZ" sz="2000" dirty="0"/>
              <a:t> </a:t>
            </a:r>
            <a:r>
              <a:rPr lang="cs-CZ" sz="2000" dirty="0" err="1"/>
              <a:t>weather</a:t>
            </a:r>
            <a:endParaRPr lang="cs-CZ" sz="2000" dirty="0"/>
          </a:p>
          <a:p>
            <a:pPr marL="571500" lvl="0" indent="-571500" algn="l" rtl="0">
              <a:lnSpc>
                <a:spcPct val="90000"/>
              </a:lnSpc>
              <a:spcBef>
                <a:spcPts val="0"/>
              </a:spcBef>
              <a:spcAft>
                <a:spcPts val="0"/>
              </a:spcAft>
              <a:buClr>
                <a:schemeClr val="dk1"/>
              </a:buClr>
              <a:buSzPts val="2400"/>
              <a:buFontTx/>
              <a:buChar char="-"/>
            </a:pPr>
            <a:endParaRPr lang="cs-CZ" sz="2000" dirty="0"/>
          </a:p>
          <a:p>
            <a:pPr marL="571500" lvl="0" indent="-571500" algn="l" rtl="0">
              <a:lnSpc>
                <a:spcPct val="90000"/>
              </a:lnSpc>
              <a:spcBef>
                <a:spcPts val="0"/>
              </a:spcBef>
              <a:spcAft>
                <a:spcPts val="0"/>
              </a:spcAft>
              <a:buClr>
                <a:schemeClr val="dk1"/>
              </a:buClr>
              <a:buSzPts val="2400"/>
              <a:buFontTx/>
              <a:buChar char="-"/>
            </a:pPr>
            <a:r>
              <a:rPr lang="cs-CZ" sz="2000" dirty="0" err="1"/>
              <a:t>preparation</a:t>
            </a:r>
            <a:r>
              <a:rPr lang="cs-CZ" sz="2000" dirty="0"/>
              <a:t> </a:t>
            </a:r>
            <a:r>
              <a:rPr lang="cs-CZ" sz="2000" dirty="0" err="1"/>
              <a:t>of</a:t>
            </a:r>
            <a:r>
              <a:rPr lang="cs-CZ" sz="2000" dirty="0"/>
              <a:t> </a:t>
            </a:r>
            <a:r>
              <a:rPr lang="cs-CZ" sz="2000" dirty="0" err="1"/>
              <a:t>the</a:t>
            </a:r>
            <a:r>
              <a:rPr lang="cs-CZ" sz="2000"/>
              <a:t> C4 certificates</a:t>
            </a:r>
            <a:r>
              <a:rPr lang="cs-CZ" sz="2000" dirty="0"/>
              <a:t> and </a:t>
            </a:r>
            <a:r>
              <a:rPr lang="cs-CZ" sz="2000" dirty="0" err="1"/>
              <a:t>attendance</a:t>
            </a:r>
            <a:r>
              <a:rPr lang="cs-CZ" sz="2000" dirty="0"/>
              <a:t> </a:t>
            </a:r>
            <a:r>
              <a:rPr lang="cs-CZ" sz="2000" dirty="0" err="1"/>
              <a:t>lists</a:t>
            </a:r>
            <a:r>
              <a:rPr lang="cs-CZ" sz="2000" dirty="0"/>
              <a:t>  </a:t>
            </a:r>
          </a:p>
          <a:p>
            <a:pPr marL="571500" lvl="0" indent="-571500" algn="l" rtl="0">
              <a:lnSpc>
                <a:spcPct val="90000"/>
              </a:lnSpc>
              <a:spcBef>
                <a:spcPts val="0"/>
              </a:spcBef>
              <a:spcAft>
                <a:spcPts val="0"/>
              </a:spcAft>
              <a:buClr>
                <a:schemeClr val="dk1"/>
              </a:buClr>
              <a:buSzPts val="2400"/>
              <a:buFontTx/>
              <a:buChar char="-"/>
            </a:pPr>
            <a:endParaRPr lang="cs-CZ" sz="2000" dirty="0"/>
          </a:p>
          <a:p>
            <a:pPr marL="571500" lvl="0" indent="-571500" algn="l" rtl="0">
              <a:lnSpc>
                <a:spcPct val="90000"/>
              </a:lnSpc>
              <a:spcBef>
                <a:spcPts val="0"/>
              </a:spcBef>
              <a:spcAft>
                <a:spcPts val="0"/>
              </a:spcAft>
              <a:buClr>
                <a:schemeClr val="dk1"/>
              </a:buClr>
              <a:buSzPts val="2400"/>
              <a:buFontTx/>
              <a:buChar char="-"/>
            </a:pPr>
            <a:r>
              <a:rPr lang="cs-CZ" sz="2000" dirty="0" err="1"/>
              <a:t>the</a:t>
            </a:r>
            <a:r>
              <a:rPr lang="cs-CZ" sz="2000" dirty="0"/>
              <a:t> C1 </a:t>
            </a:r>
            <a:r>
              <a:rPr lang="cs-CZ" sz="2000" dirty="0" err="1"/>
              <a:t>attendance</a:t>
            </a:r>
            <a:r>
              <a:rPr lang="cs-CZ" sz="2000" dirty="0"/>
              <a:t> </a:t>
            </a:r>
            <a:r>
              <a:rPr lang="cs-CZ" sz="2000" dirty="0" err="1"/>
              <a:t>lists</a:t>
            </a:r>
            <a:endParaRPr lang="cs-CZ" sz="2000" dirty="0"/>
          </a:p>
          <a:p>
            <a:pPr marL="0" lvl="0" indent="0" algn="l" rtl="0">
              <a:lnSpc>
                <a:spcPct val="90000"/>
              </a:lnSpc>
              <a:spcBef>
                <a:spcPts val="0"/>
              </a:spcBef>
              <a:spcAft>
                <a:spcPts val="0"/>
              </a:spcAft>
              <a:buClr>
                <a:schemeClr val="dk1"/>
              </a:buClr>
              <a:buSzPts val="2400"/>
              <a:buNone/>
            </a:pPr>
            <a:endParaRPr sz="1200" dirty="0"/>
          </a:p>
        </p:txBody>
      </p:sp>
      <p:sp>
        <p:nvSpPr>
          <p:cNvPr id="156" name="Google Shape;156;p8"/>
          <p:cNvSpPr/>
          <p:nvPr/>
        </p:nvSpPr>
        <p:spPr>
          <a:xfrm flipH="1">
            <a:off x="8123336" y="-3"/>
            <a:ext cx="4068664" cy="6858000"/>
          </a:xfrm>
          <a:prstGeom prst="rect">
            <a:avLst/>
          </a:prstGeom>
          <a:gradFill>
            <a:gsLst>
              <a:gs pos="0">
                <a:srgbClr val="000000"/>
              </a:gs>
              <a:gs pos="26000">
                <a:srgbClr val="000000"/>
              </a:gs>
              <a:gs pos="100000">
                <a:schemeClr val="accent1"/>
              </a:gs>
            </a:gsLst>
            <a:lin ang="9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7" name="Google Shape;157;p8"/>
          <p:cNvSpPr/>
          <p:nvPr/>
        </p:nvSpPr>
        <p:spPr>
          <a:xfrm flipH="1">
            <a:off x="8123336" y="-3"/>
            <a:ext cx="3611463" cy="6858000"/>
          </a:xfrm>
          <a:prstGeom prst="rect">
            <a:avLst/>
          </a:prstGeom>
          <a:gradFill>
            <a:gsLst>
              <a:gs pos="0">
                <a:srgbClr val="2F5496">
                  <a:alpha val="55294"/>
                </a:srgbClr>
              </a:gs>
              <a:gs pos="100000">
                <a:srgbClr val="000000">
                  <a:alpha val="51372"/>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8" name="Google Shape;158;p8"/>
          <p:cNvSpPr/>
          <p:nvPr/>
        </p:nvSpPr>
        <p:spPr>
          <a:xfrm rot="5400000">
            <a:off x="8230721" y="-107390"/>
            <a:ext cx="3853890" cy="4068665"/>
          </a:xfrm>
          <a:prstGeom prst="rect">
            <a:avLst/>
          </a:prstGeom>
          <a:gradFill>
            <a:gsLst>
              <a:gs pos="0">
                <a:srgbClr val="000000">
                  <a:alpha val="33333"/>
                </a:srgbClr>
              </a:gs>
              <a:gs pos="96000">
                <a:srgbClr val="4472C4">
                  <a:alpha val="0"/>
                </a:srgbClr>
              </a:gs>
              <a:gs pos="100000">
                <a:srgbClr val="4472C4">
                  <a:alpha val="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pic>
        <p:nvPicPr>
          <p:cNvPr id="159" name="Google Shape;159;p8"/>
          <p:cNvPicPr preferRelativeResize="0"/>
          <p:nvPr/>
        </p:nvPicPr>
        <p:blipFill rotWithShape="1">
          <a:blip r:embed="rId3">
            <a:alphaModFix/>
          </a:blip>
          <a:srcRect l="4500" r="3" b="3"/>
          <a:stretch/>
        </p:blipFill>
        <p:spPr>
          <a:xfrm>
            <a:off x="6096000" y="1012536"/>
            <a:ext cx="4756162" cy="4756162"/>
          </a:xfrm>
          <a:custGeom>
            <a:avLst/>
            <a:gdLst/>
            <a:ahLst/>
            <a:cxnLst/>
            <a:rect l="l" t="t" r="r" b="b"/>
            <a:pathLst>
              <a:path w="5031136" h="5031136" extrusionOk="0">
                <a:moveTo>
                  <a:pt x="2515568" y="0"/>
                </a:moveTo>
                <a:cubicBezTo>
                  <a:pt x="3904878" y="0"/>
                  <a:pt x="5031136" y="1126258"/>
                  <a:pt x="5031136" y="2515568"/>
                </a:cubicBezTo>
                <a:cubicBezTo>
                  <a:pt x="5031136" y="3904878"/>
                  <a:pt x="3904878" y="5031136"/>
                  <a:pt x="2515568" y="5031136"/>
                </a:cubicBezTo>
                <a:cubicBezTo>
                  <a:pt x="1126258" y="5031136"/>
                  <a:pt x="0" y="3904878"/>
                  <a:pt x="0" y="2515568"/>
                </a:cubicBezTo>
                <a:cubicBezTo>
                  <a:pt x="0" y="1126258"/>
                  <a:pt x="1126258" y="0"/>
                  <a:pt x="2515568" y="0"/>
                </a:cubicBezTo>
                <a:close/>
              </a:path>
            </a:pathLst>
          </a:cu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pic>
        <p:nvPicPr>
          <p:cNvPr id="164" name="Google Shape;164;p9"/>
          <p:cNvPicPr preferRelativeResize="0"/>
          <p:nvPr/>
        </p:nvPicPr>
        <p:blipFill rotWithShape="1">
          <a:blip r:embed="rId3">
            <a:alphaModFix/>
          </a:blip>
          <a:srcRect l="9889" t="8687" r="1" b="405"/>
          <a:stretch/>
        </p:blipFill>
        <p:spPr>
          <a:xfrm>
            <a:off x="20" y="1302606"/>
            <a:ext cx="4413566" cy="4252313"/>
          </a:xfrm>
          <a:custGeom>
            <a:avLst/>
            <a:gdLst/>
            <a:ahLst/>
            <a:cxnLst/>
            <a:rect l="l" t="t" r="r" b="b"/>
            <a:pathLst>
              <a:path w="4413586" h="4252313" extrusionOk="0">
                <a:moveTo>
                  <a:pt x="0" y="0"/>
                </a:moveTo>
                <a:lnTo>
                  <a:pt x="2062856" y="0"/>
                </a:lnTo>
                <a:lnTo>
                  <a:pt x="2063084" y="493"/>
                </a:lnTo>
                <a:lnTo>
                  <a:pt x="2450944" y="493"/>
                </a:lnTo>
                <a:lnTo>
                  <a:pt x="4413586" y="4252313"/>
                </a:lnTo>
                <a:lnTo>
                  <a:pt x="388087" y="4252313"/>
                </a:lnTo>
                <a:lnTo>
                  <a:pt x="388087" y="4251820"/>
                </a:lnTo>
                <a:lnTo>
                  <a:pt x="0" y="4251820"/>
                </a:lnTo>
                <a:close/>
              </a:path>
            </a:pathLst>
          </a:custGeom>
          <a:noFill/>
          <a:ln>
            <a:noFill/>
          </a:ln>
        </p:spPr>
      </p:pic>
      <p:sp>
        <p:nvSpPr>
          <p:cNvPr id="165" name="Google Shape;165;p9"/>
          <p:cNvSpPr/>
          <p:nvPr/>
        </p:nvSpPr>
        <p:spPr>
          <a:xfrm flipH="1">
            <a:off x="2965697" y="1303083"/>
            <a:ext cx="9226303" cy="4251821"/>
          </a:xfrm>
          <a:custGeom>
            <a:avLst/>
            <a:gdLst/>
            <a:ahLst/>
            <a:cxnLst/>
            <a:rect l="l" t="t" r="r" b="b"/>
            <a:pathLst>
              <a:path w="9226303" h="4251821" extrusionOk="0">
                <a:moveTo>
                  <a:pt x="0" y="0"/>
                </a:moveTo>
                <a:lnTo>
                  <a:pt x="9226303" y="0"/>
                </a:lnTo>
                <a:lnTo>
                  <a:pt x="7263661" y="4251821"/>
                </a:lnTo>
                <a:lnTo>
                  <a:pt x="0" y="4251821"/>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rgbClr val="F2F2F2"/>
              </a:solidFill>
              <a:latin typeface="Calibri"/>
              <a:ea typeface="Calibri"/>
              <a:cs typeface="Calibri"/>
              <a:sym typeface="Calibri"/>
            </a:endParaRPr>
          </a:p>
        </p:txBody>
      </p:sp>
      <p:sp>
        <p:nvSpPr>
          <p:cNvPr id="166" name="Google Shape;166;p9"/>
          <p:cNvSpPr txBox="1">
            <a:spLocks noGrp="1"/>
          </p:cNvSpPr>
          <p:nvPr>
            <p:ph type="ctrTitle"/>
          </p:nvPr>
        </p:nvSpPr>
        <p:spPr>
          <a:xfrm>
            <a:off x="4978589" y="1828800"/>
            <a:ext cx="6378259" cy="202794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6000"/>
              <a:buFont typeface="Calibri"/>
              <a:buNone/>
            </a:pPr>
            <a:r>
              <a:rPr lang="cs-CZ" dirty="0">
                <a:solidFill>
                  <a:srgbClr val="FFFFFF"/>
                </a:solidFill>
              </a:rPr>
              <a:t>SEE YOU SOON IN HELMOND!</a:t>
            </a:r>
            <a:endParaRPr dirty="0"/>
          </a:p>
        </p:txBody>
      </p:sp>
      <p:sp>
        <p:nvSpPr>
          <p:cNvPr id="167" name="Google Shape;167;p9"/>
          <p:cNvSpPr txBox="1">
            <a:spLocks noGrp="1"/>
          </p:cNvSpPr>
          <p:nvPr>
            <p:ph type="subTitle" idx="1"/>
          </p:nvPr>
        </p:nvSpPr>
        <p:spPr>
          <a:xfrm>
            <a:off x="5326912" y="3863697"/>
            <a:ext cx="6029936" cy="91111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cs-CZ" dirty="0"/>
              <a:t>C4 MOBILITY_THE NETHERLANDS</a:t>
            </a:r>
            <a:br>
              <a:rPr lang="cs-CZ" dirty="0"/>
            </a:br>
            <a:endParaRPr dirty="0"/>
          </a:p>
        </p:txBody>
      </p:sp>
      <p:sp>
        <p:nvSpPr>
          <p:cNvPr id="104" name="Google Shape;104;p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p>
            <a:pPr marL="0" lvl="0" indent="0" algn="ctr">
              <a:spcBef>
                <a:spcPts val="0"/>
              </a:spcBef>
              <a:buSzPct val="100000"/>
              <a:buNone/>
            </a:pPr>
            <a:r>
              <a:rPr lang="en-US" dirty="0"/>
              <a:t>C4: 22 JANUARY – 28 JANUARY 2023</a:t>
            </a:r>
          </a:p>
          <a:p>
            <a:pPr marL="0" lvl="0" indent="0" algn="ctr">
              <a:buSzPct val="100000"/>
              <a:buNone/>
            </a:pPr>
            <a:r>
              <a:rPr lang="en-US" b="1" i="1" dirty="0"/>
              <a:t>5 students + 2 teachers</a:t>
            </a:r>
            <a:endParaRPr lang="en-US" dirty="0"/>
          </a:p>
          <a:p>
            <a:pPr marL="0" lvl="0" indent="0" algn="ctr">
              <a:buSzPct val="100000"/>
              <a:buNone/>
            </a:pPr>
            <a:r>
              <a:rPr lang="en-US" dirty="0"/>
              <a:t>(THE NETHERLANDS)</a:t>
            </a:r>
          </a:p>
          <a:p>
            <a:pPr marL="0" lvl="0" indent="0" algn="ctr" rtl="0">
              <a:lnSpc>
                <a:spcPct val="90000"/>
              </a:lnSpc>
              <a:spcBef>
                <a:spcPts val="1000"/>
              </a:spcBef>
              <a:spcAft>
                <a:spcPts val="0"/>
              </a:spcAft>
              <a:buClr>
                <a:schemeClr val="dk1"/>
              </a:buClr>
              <a:buSzPct val="100000"/>
              <a:buNone/>
            </a:pPr>
            <a:endParaRPr dirty="0"/>
          </a:p>
        </p:txBody>
      </p:sp>
      <p:sp>
        <p:nvSpPr>
          <p:cNvPr id="105" name="Google Shape;105;p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p>
            <a:r>
              <a:rPr lang="en-GB" sz="1800" b="1" dirty="0"/>
              <a:t>Sunday 22 January arrival delegations at Eindhoven Airport</a:t>
            </a:r>
            <a:endParaRPr lang="cs-CZ" sz="1800" dirty="0"/>
          </a:p>
          <a:p>
            <a:r>
              <a:rPr lang="en-GB" sz="1800" dirty="0"/>
              <a:t>Czech Republic</a:t>
            </a:r>
            <a:r>
              <a:rPr lang="cs-CZ" sz="1800" dirty="0"/>
              <a:t>: </a:t>
            </a:r>
            <a:r>
              <a:rPr lang="en-GB" sz="1800" dirty="0"/>
              <a:t>19.00 Eindhoven Airport</a:t>
            </a:r>
            <a:endParaRPr lang="cs-CZ" sz="1800" dirty="0"/>
          </a:p>
          <a:p>
            <a:r>
              <a:rPr lang="en-GB" sz="1800" dirty="0"/>
              <a:t>Portugal:</a:t>
            </a:r>
            <a:r>
              <a:rPr lang="cs-CZ" sz="1800" dirty="0"/>
              <a:t> </a:t>
            </a:r>
            <a:r>
              <a:rPr lang="en-GB" sz="1800" dirty="0"/>
              <a:t>19.30 Eindhoven Airport</a:t>
            </a:r>
            <a:endParaRPr lang="cs-CZ" sz="1800" dirty="0"/>
          </a:p>
          <a:p>
            <a:r>
              <a:rPr lang="en-GB" sz="1800" dirty="0"/>
              <a:t>Spain:</a:t>
            </a:r>
            <a:r>
              <a:rPr lang="cs-CZ" sz="1800" dirty="0"/>
              <a:t> </a:t>
            </a:r>
            <a:r>
              <a:rPr lang="en-GB" sz="1800" dirty="0"/>
              <a:t>09.50 Eindhoven Airport</a:t>
            </a:r>
            <a:endParaRPr lang="cs-CZ" sz="1800" dirty="0"/>
          </a:p>
          <a:p>
            <a:r>
              <a:rPr lang="en-GB" sz="1800" dirty="0"/>
              <a:t>Denmark: 11.45 Eindhoven Airport</a:t>
            </a:r>
            <a:endParaRPr lang="cs-CZ" sz="1800" dirty="0"/>
          </a:p>
          <a:p>
            <a:endParaRPr lang="cs-CZ" sz="1800" dirty="0"/>
          </a:p>
          <a:p>
            <a:pPr marL="114300" indent="0">
              <a:buNone/>
            </a:pPr>
            <a:r>
              <a:rPr lang="cs-CZ" sz="1800" dirty="0"/>
              <a:t>- Transfer to </a:t>
            </a:r>
            <a:r>
              <a:rPr lang="cs-CZ" sz="1800" dirty="0" err="1"/>
              <a:t>Helmond</a:t>
            </a:r>
            <a:r>
              <a:rPr lang="cs-CZ" sz="1800" dirty="0"/>
              <a:t> – </a:t>
            </a:r>
            <a:r>
              <a:rPr lang="cs-CZ" sz="1800" dirty="0" err="1"/>
              <a:t>teachers</a:t>
            </a:r>
            <a:r>
              <a:rPr lang="cs-CZ" sz="1800" dirty="0"/>
              <a:t>/</a:t>
            </a:r>
            <a:r>
              <a:rPr lang="cs-CZ" sz="1800" dirty="0" err="1"/>
              <a:t>students</a:t>
            </a:r>
            <a:r>
              <a:rPr lang="cs-CZ" sz="1800" dirty="0"/>
              <a:t>?</a:t>
            </a:r>
          </a:p>
          <a:p>
            <a:pPr marL="114300" indent="0">
              <a:buNone/>
            </a:pPr>
            <a:r>
              <a:rPr lang="cs-CZ" sz="1800" dirty="0"/>
              <a:t>- </a:t>
            </a:r>
            <a:r>
              <a:rPr lang="cs-CZ" sz="1800" dirty="0" err="1"/>
              <a:t>The</a:t>
            </a:r>
            <a:r>
              <a:rPr lang="cs-CZ" sz="1800" dirty="0"/>
              <a:t> </a:t>
            </a:r>
            <a:r>
              <a:rPr lang="cs-CZ" sz="1800" dirty="0" err="1"/>
              <a:t>way</a:t>
            </a:r>
            <a:r>
              <a:rPr lang="cs-CZ" sz="1800" dirty="0"/>
              <a:t> </a:t>
            </a:r>
            <a:r>
              <a:rPr lang="cs-CZ" sz="1800" dirty="0" err="1"/>
              <a:t>back</a:t>
            </a:r>
            <a:r>
              <a:rPr lang="cs-CZ" sz="1800" dirty="0"/>
              <a:t> to </a:t>
            </a:r>
            <a:r>
              <a:rPr lang="cs-CZ" sz="1800" dirty="0" err="1"/>
              <a:t>the</a:t>
            </a:r>
            <a:r>
              <a:rPr lang="cs-CZ" sz="1800" dirty="0"/>
              <a:t> </a:t>
            </a:r>
            <a:r>
              <a:rPr lang="cs-CZ" sz="1800" dirty="0" err="1"/>
              <a:t>airport</a:t>
            </a:r>
            <a:r>
              <a:rPr lang="cs-CZ" sz="1800" dirty="0"/>
              <a:t> - 29th </a:t>
            </a:r>
            <a:r>
              <a:rPr lang="cs-CZ" sz="1800" dirty="0" err="1"/>
              <a:t>January</a:t>
            </a:r>
            <a:r>
              <a:rPr lang="cs-CZ" sz="1800" dirty="0"/>
              <a:t> – by </a:t>
            </a:r>
            <a:r>
              <a:rPr lang="cs-CZ" sz="1800" dirty="0" err="1"/>
              <a:t>train</a:t>
            </a:r>
            <a:r>
              <a:rPr lang="cs-CZ" sz="1800" dirty="0"/>
              <a:t>? By bus? </a:t>
            </a:r>
            <a:r>
              <a:rPr lang="cs-CZ" sz="1800" dirty="0" err="1"/>
              <a:t>What</a:t>
            </a:r>
            <a:r>
              <a:rPr lang="cs-CZ" sz="1800" dirty="0"/>
              <a:t> </a:t>
            </a:r>
            <a:r>
              <a:rPr lang="cs-CZ" sz="1800" dirty="0" err="1"/>
              <a:t>is</a:t>
            </a:r>
            <a:r>
              <a:rPr lang="cs-CZ" sz="1800" dirty="0"/>
              <a:t> </a:t>
            </a:r>
            <a:r>
              <a:rPr lang="cs-CZ" sz="1800" dirty="0" err="1"/>
              <a:t>the</a:t>
            </a:r>
            <a:r>
              <a:rPr lang="cs-CZ" sz="1800" dirty="0"/>
              <a:t> </a:t>
            </a:r>
            <a:r>
              <a:rPr lang="cs-CZ" sz="1800" dirty="0" err="1"/>
              <a:t>best</a:t>
            </a:r>
            <a:r>
              <a:rPr lang="cs-CZ" sz="1800" dirty="0"/>
              <a:t> </a:t>
            </a:r>
            <a:r>
              <a:rPr lang="cs-CZ" sz="1800" dirty="0" err="1"/>
              <a:t>way</a:t>
            </a:r>
            <a:r>
              <a:rPr lang="cs-CZ" sz="1800" dirty="0"/>
              <a:t>? Web </a:t>
            </a:r>
            <a:r>
              <a:rPr lang="cs-CZ" sz="1800" dirty="0" err="1"/>
              <a:t>page</a:t>
            </a:r>
            <a:r>
              <a:rPr lang="cs-CZ" sz="1800" dirty="0"/>
              <a:t> </a:t>
            </a:r>
            <a:r>
              <a:rPr lang="cs-CZ" sz="1800" dirty="0" err="1"/>
              <a:t>with</a:t>
            </a:r>
            <a:r>
              <a:rPr lang="cs-CZ" sz="1800" dirty="0"/>
              <a:t> </a:t>
            </a:r>
            <a:r>
              <a:rPr lang="cs-CZ" sz="1800" dirty="0" err="1"/>
              <a:t>train</a:t>
            </a:r>
            <a:r>
              <a:rPr lang="cs-CZ" sz="1800" dirty="0"/>
              <a:t>/bus </a:t>
            </a:r>
            <a:r>
              <a:rPr lang="cs-CZ" sz="1800" dirty="0" err="1"/>
              <a:t>routes</a:t>
            </a:r>
            <a:r>
              <a:rPr lang="cs-CZ" sz="1800" dirty="0"/>
              <a:t>?</a:t>
            </a:r>
          </a:p>
          <a:p>
            <a:pPr marL="0" lvl="0" indent="0" algn="l" rtl="0">
              <a:lnSpc>
                <a:spcPct val="90000"/>
              </a:lnSpc>
              <a:spcBef>
                <a:spcPts val="1000"/>
              </a:spcBef>
              <a:spcAft>
                <a:spcPts val="0"/>
              </a:spcAft>
              <a:buClr>
                <a:schemeClr val="dk1"/>
              </a:buClr>
              <a:buSzPct val="100000"/>
              <a:buNone/>
            </a:pPr>
            <a:endParaRPr sz="1800" dirty="0"/>
          </a:p>
        </p:txBody>
      </p:sp>
      <p:pic>
        <p:nvPicPr>
          <p:cNvPr id="106" name="Google Shape;106;p2"/>
          <p:cNvPicPr preferRelativeResize="0"/>
          <p:nvPr/>
        </p:nvPicPr>
        <p:blipFill rotWithShape="1">
          <a:blip r:embed="rId3">
            <a:alphaModFix/>
          </a:blip>
          <a:srcRect/>
          <a:stretch/>
        </p:blipFill>
        <p:spPr>
          <a:xfrm>
            <a:off x="838200" y="3934113"/>
            <a:ext cx="2524112" cy="237778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C8431B-5A4D-4FDC-8A95-CBEEEA5CF02C}"/>
              </a:ext>
            </a:extLst>
          </p:cNvPr>
          <p:cNvSpPr>
            <a:spLocks noGrp="1"/>
          </p:cNvSpPr>
          <p:nvPr>
            <p:ph type="title"/>
          </p:nvPr>
        </p:nvSpPr>
        <p:spPr/>
        <p:txBody>
          <a:bodyPr/>
          <a:lstStyle/>
          <a:p>
            <a:r>
              <a:rPr lang="cs-CZ" dirty="0"/>
              <a:t>BUDGET</a:t>
            </a:r>
          </a:p>
        </p:txBody>
      </p:sp>
      <p:graphicFrame>
        <p:nvGraphicFramePr>
          <p:cNvPr id="3" name="Tabulka 2">
            <a:extLst>
              <a:ext uri="{FF2B5EF4-FFF2-40B4-BE49-F238E27FC236}">
                <a16:creationId xmlns:a16="http://schemas.microsoft.com/office/drawing/2014/main" id="{4107B059-65DA-4E0A-B82B-766020AF7937}"/>
              </a:ext>
            </a:extLst>
          </p:cNvPr>
          <p:cNvGraphicFramePr>
            <a:graphicFrameLocks noGrp="1"/>
          </p:cNvGraphicFramePr>
          <p:nvPr>
            <p:extLst>
              <p:ext uri="{D42A27DB-BD31-4B8C-83A1-F6EECF244321}">
                <p14:modId xmlns:p14="http://schemas.microsoft.com/office/powerpoint/2010/main" val="4168350446"/>
              </p:ext>
            </p:extLst>
          </p:nvPr>
        </p:nvGraphicFramePr>
        <p:xfrm>
          <a:off x="3218814" y="879566"/>
          <a:ext cx="8302625" cy="5408024"/>
        </p:xfrm>
        <a:graphic>
          <a:graphicData uri="http://schemas.openxmlformats.org/drawingml/2006/table">
            <a:tbl>
              <a:tblPr firstRow="1" firstCol="1" bandRow="1">
                <a:tableStyleId>{5C22544A-7EE6-4342-B048-85BDC9FD1C3A}</a:tableStyleId>
              </a:tblPr>
              <a:tblGrid>
                <a:gridCol w="2766931">
                  <a:extLst>
                    <a:ext uri="{9D8B030D-6E8A-4147-A177-3AD203B41FA5}">
                      <a16:colId xmlns:a16="http://schemas.microsoft.com/office/drawing/2014/main" val="714844310"/>
                    </a:ext>
                  </a:extLst>
                </a:gridCol>
                <a:gridCol w="2767847">
                  <a:extLst>
                    <a:ext uri="{9D8B030D-6E8A-4147-A177-3AD203B41FA5}">
                      <a16:colId xmlns:a16="http://schemas.microsoft.com/office/drawing/2014/main" val="1222501632"/>
                    </a:ext>
                  </a:extLst>
                </a:gridCol>
                <a:gridCol w="2767847">
                  <a:extLst>
                    <a:ext uri="{9D8B030D-6E8A-4147-A177-3AD203B41FA5}">
                      <a16:colId xmlns:a16="http://schemas.microsoft.com/office/drawing/2014/main" val="3909877876"/>
                    </a:ext>
                  </a:extLst>
                </a:gridCol>
              </a:tblGrid>
              <a:tr h="1482887">
                <a:tc>
                  <a:txBody>
                    <a:bodyPr/>
                    <a:lstStyle/>
                    <a:p>
                      <a:pPr>
                        <a:lnSpc>
                          <a:spcPct val="107000"/>
                        </a:lnSpc>
                        <a:spcAft>
                          <a:spcPts val="0"/>
                        </a:spcAft>
                      </a:pPr>
                      <a:r>
                        <a:rPr lang="en-GB" sz="1100" dirty="0">
                          <a:effectLst/>
                        </a:rPr>
                        <a:t>Sunday</a:t>
                      </a:r>
                      <a:endParaRPr lang="cs-CZ"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Dinner at the hotel. Depending on what you choose of course, but expect costs for dinner in general in the Netherlands to be around 40 euros pp</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You pay this yourselves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30765376"/>
                  </a:ext>
                </a:extLst>
              </a:tr>
              <a:tr h="735181">
                <a:tc>
                  <a:txBody>
                    <a:bodyPr/>
                    <a:lstStyle/>
                    <a:p>
                      <a:pPr>
                        <a:lnSpc>
                          <a:spcPct val="107000"/>
                        </a:lnSpc>
                        <a:spcAft>
                          <a:spcPts val="0"/>
                        </a:spcAft>
                      </a:pPr>
                      <a:r>
                        <a:rPr lang="en-GB" sz="1100">
                          <a:effectLst/>
                        </a:rPr>
                        <a:t>Monday</a:t>
                      </a:r>
                      <a:endParaRPr lang="cs-CZ" sz="1100">
                        <a:effectLst/>
                      </a:endParaRPr>
                    </a:p>
                    <a:p>
                      <a:pPr>
                        <a:lnSpc>
                          <a:spcPct val="107000"/>
                        </a:lnSpc>
                        <a:spcAft>
                          <a:spcPts val="0"/>
                        </a:spcAft>
                      </a:pPr>
                      <a:r>
                        <a:rPr lang="en-GB" sz="1100">
                          <a:effectLst/>
                        </a:rPr>
                        <a:t> </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Lunch at school</a:t>
                      </a:r>
                      <a:endParaRPr lang="cs-CZ" sz="1100">
                        <a:effectLst/>
                      </a:endParaRPr>
                    </a:p>
                    <a:p>
                      <a:pPr>
                        <a:lnSpc>
                          <a:spcPct val="107000"/>
                        </a:lnSpc>
                        <a:spcAft>
                          <a:spcPts val="0"/>
                        </a:spcAft>
                      </a:pPr>
                      <a:r>
                        <a:rPr lang="en-GB" sz="1100">
                          <a:effectLst/>
                        </a:rPr>
                        <a:t>Visit to the castle</a:t>
                      </a:r>
                      <a:endParaRPr lang="cs-CZ" sz="1100">
                        <a:effectLst/>
                      </a:endParaRPr>
                    </a:p>
                    <a:p>
                      <a:pPr>
                        <a:lnSpc>
                          <a:spcPct val="107000"/>
                        </a:lnSpc>
                        <a:spcAft>
                          <a:spcPts val="0"/>
                        </a:spcAft>
                      </a:pPr>
                      <a:r>
                        <a:rPr lang="en-GB" sz="1100">
                          <a:effectLst/>
                        </a:rPr>
                        <a:t>Dinner teachers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Offered by our school</a:t>
                      </a:r>
                      <a:endParaRPr lang="cs-CZ" sz="1100">
                        <a:effectLst/>
                      </a:endParaRPr>
                    </a:p>
                    <a:p>
                      <a:pPr>
                        <a:lnSpc>
                          <a:spcPct val="107000"/>
                        </a:lnSpc>
                        <a:spcAft>
                          <a:spcPts val="0"/>
                        </a:spcAft>
                      </a:pPr>
                      <a:r>
                        <a:rPr lang="en-GB" sz="1100">
                          <a:effectLst/>
                        </a:rPr>
                        <a:t>Offered by our school</a:t>
                      </a:r>
                      <a:endParaRPr lang="cs-CZ" sz="1100">
                        <a:effectLst/>
                      </a:endParaRPr>
                    </a:p>
                    <a:p>
                      <a:pPr>
                        <a:lnSpc>
                          <a:spcPct val="107000"/>
                        </a:lnSpc>
                        <a:spcAft>
                          <a:spcPts val="0"/>
                        </a:spcAft>
                      </a:pPr>
                      <a:r>
                        <a:rPr lang="en-GB" sz="1100">
                          <a:effectLst/>
                        </a:rPr>
                        <a:t>You pay this yourselves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1658410"/>
                  </a:ext>
                </a:extLst>
              </a:tr>
              <a:tr h="485943">
                <a:tc>
                  <a:txBody>
                    <a:bodyPr/>
                    <a:lstStyle/>
                    <a:p>
                      <a:pPr>
                        <a:lnSpc>
                          <a:spcPct val="107000"/>
                        </a:lnSpc>
                        <a:spcAft>
                          <a:spcPts val="0"/>
                        </a:spcAft>
                      </a:pPr>
                      <a:r>
                        <a:rPr lang="en-GB" sz="1100">
                          <a:effectLst/>
                        </a:rPr>
                        <a:t>Tuesday</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Lunch at school</a:t>
                      </a:r>
                      <a:endParaRPr lang="cs-CZ" sz="1100">
                        <a:effectLst/>
                      </a:endParaRPr>
                    </a:p>
                    <a:p>
                      <a:pPr>
                        <a:lnSpc>
                          <a:spcPct val="107000"/>
                        </a:lnSpc>
                        <a:spcAft>
                          <a:spcPts val="0"/>
                        </a:spcAft>
                      </a:pPr>
                      <a:r>
                        <a:rPr lang="en-GB" sz="1100">
                          <a:effectLst/>
                        </a:rPr>
                        <a:t>Dinner teachers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Offered by our school</a:t>
                      </a:r>
                      <a:endParaRPr lang="cs-CZ" sz="1100">
                        <a:effectLst/>
                      </a:endParaRPr>
                    </a:p>
                    <a:p>
                      <a:pPr>
                        <a:lnSpc>
                          <a:spcPct val="107000"/>
                        </a:lnSpc>
                        <a:spcAft>
                          <a:spcPts val="0"/>
                        </a:spcAft>
                      </a:pPr>
                      <a:r>
                        <a:rPr lang="en-GB" sz="1100">
                          <a:effectLst/>
                        </a:rPr>
                        <a:t>Offered by our school</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82278037"/>
                  </a:ext>
                </a:extLst>
              </a:tr>
              <a:tr h="984416">
                <a:tc>
                  <a:txBody>
                    <a:bodyPr/>
                    <a:lstStyle/>
                    <a:p>
                      <a:pPr>
                        <a:lnSpc>
                          <a:spcPct val="107000"/>
                        </a:lnSpc>
                        <a:spcAft>
                          <a:spcPts val="0"/>
                        </a:spcAft>
                      </a:pPr>
                      <a:r>
                        <a:rPr lang="en-GB" sz="1100">
                          <a:effectLst/>
                        </a:rPr>
                        <a:t>Wednesday</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Visit to farm</a:t>
                      </a:r>
                      <a:endParaRPr lang="cs-CZ" sz="1100">
                        <a:effectLst/>
                      </a:endParaRPr>
                    </a:p>
                    <a:p>
                      <a:pPr>
                        <a:lnSpc>
                          <a:spcPct val="107000"/>
                        </a:lnSpc>
                        <a:spcAft>
                          <a:spcPts val="0"/>
                        </a:spcAft>
                      </a:pPr>
                      <a:r>
                        <a:rPr lang="en-GB" sz="1100">
                          <a:effectLst/>
                        </a:rPr>
                        <a:t>Lunch in canteen farm</a:t>
                      </a:r>
                      <a:endParaRPr lang="cs-CZ" sz="1100">
                        <a:effectLst/>
                      </a:endParaRPr>
                    </a:p>
                    <a:p>
                      <a:pPr>
                        <a:lnSpc>
                          <a:spcPct val="107000"/>
                        </a:lnSpc>
                        <a:spcAft>
                          <a:spcPts val="0"/>
                        </a:spcAft>
                      </a:pPr>
                      <a:r>
                        <a:rPr lang="en-GB" sz="1100">
                          <a:effectLst/>
                        </a:rPr>
                        <a:t>Wooden shoe factory</a:t>
                      </a:r>
                      <a:endParaRPr lang="cs-CZ" sz="1100">
                        <a:effectLst/>
                      </a:endParaRPr>
                    </a:p>
                    <a:p>
                      <a:pPr>
                        <a:lnSpc>
                          <a:spcPct val="107000"/>
                        </a:lnSpc>
                        <a:spcAft>
                          <a:spcPts val="0"/>
                        </a:spcAft>
                      </a:pPr>
                      <a:r>
                        <a:rPr lang="en-GB" sz="1100">
                          <a:effectLst/>
                        </a:rPr>
                        <a:t>Dinner teachers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€63,- per country, invoice</a:t>
                      </a:r>
                      <a:endParaRPr lang="cs-CZ" sz="1100">
                        <a:effectLst/>
                      </a:endParaRPr>
                    </a:p>
                    <a:p>
                      <a:pPr>
                        <a:lnSpc>
                          <a:spcPct val="107000"/>
                        </a:lnSpc>
                        <a:spcAft>
                          <a:spcPts val="0"/>
                        </a:spcAft>
                      </a:pPr>
                      <a:r>
                        <a:rPr lang="en-GB" sz="1100">
                          <a:effectLst/>
                        </a:rPr>
                        <a:t>Offered by our school</a:t>
                      </a:r>
                      <a:endParaRPr lang="cs-CZ" sz="1100">
                        <a:effectLst/>
                      </a:endParaRPr>
                    </a:p>
                    <a:p>
                      <a:pPr>
                        <a:lnSpc>
                          <a:spcPct val="107000"/>
                        </a:lnSpc>
                        <a:spcAft>
                          <a:spcPts val="0"/>
                        </a:spcAft>
                      </a:pPr>
                      <a:r>
                        <a:rPr lang="en-GB" sz="1100">
                          <a:effectLst/>
                        </a:rPr>
                        <a:t>€98,- per country, invoice</a:t>
                      </a:r>
                      <a:endParaRPr lang="cs-CZ" sz="1100">
                        <a:effectLst/>
                      </a:endParaRPr>
                    </a:p>
                    <a:p>
                      <a:pPr>
                        <a:lnSpc>
                          <a:spcPct val="107000"/>
                        </a:lnSpc>
                        <a:spcAft>
                          <a:spcPts val="0"/>
                        </a:spcAft>
                      </a:pPr>
                      <a:r>
                        <a:rPr lang="en-GB" sz="1100">
                          <a:effectLst/>
                        </a:rPr>
                        <a:t>You pay this yourselves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09246180"/>
                  </a:ext>
                </a:extLst>
              </a:tr>
              <a:tr h="735181">
                <a:tc>
                  <a:txBody>
                    <a:bodyPr/>
                    <a:lstStyle/>
                    <a:p>
                      <a:pPr>
                        <a:lnSpc>
                          <a:spcPct val="107000"/>
                        </a:lnSpc>
                        <a:spcAft>
                          <a:spcPts val="0"/>
                        </a:spcAft>
                      </a:pPr>
                      <a:r>
                        <a:rPr lang="en-GB" sz="1100">
                          <a:effectLst/>
                        </a:rPr>
                        <a:t>Thursday</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Bus to Den Bosch</a:t>
                      </a:r>
                      <a:endParaRPr lang="cs-CZ" sz="1100">
                        <a:effectLst/>
                      </a:endParaRPr>
                    </a:p>
                    <a:p>
                      <a:pPr>
                        <a:lnSpc>
                          <a:spcPct val="107000"/>
                        </a:lnSpc>
                        <a:spcAft>
                          <a:spcPts val="0"/>
                        </a:spcAft>
                      </a:pPr>
                      <a:r>
                        <a:rPr lang="en-GB" sz="1100">
                          <a:effectLst/>
                        </a:rPr>
                        <a:t>Lunch in Den Bosch</a:t>
                      </a:r>
                      <a:endParaRPr lang="cs-CZ" sz="1100">
                        <a:effectLst/>
                      </a:endParaRPr>
                    </a:p>
                    <a:p>
                      <a:pPr>
                        <a:lnSpc>
                          <a:spcPct val="107000"/>
                        </a:lnSpc>
                        <a:spcAft>
                          <a:spcPts val="0"/>
                        </a:spcAft>
                      </a:pPr>
                      <a:r>
                        <a:rPr lang="en-GB" sz="1100">
                          <a:effectLst/>
                        </a:rPr>
                        <a:t>Dinner teachers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€87,50 per school, invoice</a:t>
                      </a:r>
                      <a:endParaRPr lang="cs-CZ" sz="1100">
                        <a:effectLst/>
                      </a:endParaRPr>
                    </a:p>
                    <a:p>
                      <a:pPr>
                        <a:lnSpc>
                          <a:spcPct val="107000"/>
                        </a:lnSpc>
                        <a:spcAft>
                          <a:spcPts val="0"/>
                        </a:spcAft>
                      </a:pPr>
                      <a:r>
                        <a:rPr lang="en-GB" sz="1100">
                          <a:effectLst/>
                        </a:rPr>
                        <a:t>You pay this yourselves</a:t>
                      </a:r>
                      <a:endParaRPr lang="cs-CZ" sz="1100">
                        <a:effectLst/>
                      </a:endParaRPr>
                    </a:p>
                    <a:p>
                      <a:pPr>
                        <a:lnSpc>
                          <a:spcPct val="107000"/>
                        </a:lnSpc>
                        <a:spcAft>
                          <a:spcPts val="0"/>
                        </a:spcAft>
                      </a:pPr>
                      <a:r>
                        <a:rPr lang="en-GB" sz="1100">
                          <a:effectLst/>
                        </a:rPr>
                        <a:t>You pay this yourselves</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23561903"/>
                  </a:ext>
                </a:extLst>
              </a:tr>
              <a:tr h="984416">
                <a:tc>
                  <a:txBody>
                    <a:bodyPr/>
                    <a:lstStyle/>
                    <a:p>
                      <a:pPr>
                        <a:lnSpc>
                          <a:spcPct val="107000"/>
                        </a:lnSpc>
                        <a:spcAft>
                          <a:spcPts val="0"/>
                        </a:spcAft>
                      </a:pPr>
                      <a:r>
                        <a:rPr lang="en-GB" sz="1100">
                          <a:effectLst/>
                        </a:rPr>
                        <a:t>Friday</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Cookery workshop/lunch</a:t>
                      </a:r>
                      <a:endParaRPr lang="cs-CZ" sz="1100">
                        <a:effectLst/>
                      </a:endParaRPr>
                    </a:p>
                    <a:p>
                      <a:pPr>
                        <a:lnSpc>
                          <a:spcPct val="107000"/>
                        </a:lnSpc>
                        <a:spcAft>
                          <a:spcPts val="0"/>
                        </a:spcAft>
                      </a:pPr>
                      <a:r>
                        <a:rPr lang="en-GB" sz="1100">
                          <a:effectLst/>
                        </a:rPr>
                        <a:t>Dinner teachers</a:t>
                      </a:r>
                      <a:endParaRPr lang="cs-CZ" sz="1100">
                        <a:effectLst/>
                      </a:endParaRPr>
                    </a:p>
                    <a:p>
                      <a:pPr>
                        <a:lnSpc>
                          <a:spcPct val="107000"/>
                        </a:lnSpc>
                        <a:spcAft>
                          <a:spcPts val="0"/>
                        </a:spcAft>
                      </a:pPr>
                      <a:r>
                        <a:rPr lang="en-GB" sz="1100">
                          <a:effectLst/>
                        </a:rPr>
                        <a:t> </a:t>
                      </a:r>
                      <a:endParaRPr lang="cs-CZ" sz="1100">
                        <a:effectLst/>
                      </a:endParaRPr>
                    </a:p>
                    <a:p>
                      <a:pPr>
                        <a:lnSpc>
                          <a:spcPct val="107000"/>
                        </a:lnSpc>
                        <a:spcAft>
                          <a:spcPts val="0"/>
                        </a:spcAft>
                      </a:pPr>
                      <a:r>
                        <a:rPr lang="en-GB" sz="1100">
                          <a:effectLst/>
                        </a:rPr>
                        <a:t>Farewell party</a:t>
                      </a:r>
                      <a:endParaRPr lang="cs-CZ"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Offered by our school</a:t>
                      </a:r>
                      <a:endParaRPr lang="cs-CZ" sz="1100" dirty="0">
                        <a:effectLst/>
                      </a:endParaRPr>
                    </a:p>
                    <a:p>
                      <a:pPr>
                        <a:lnSpc>
                          <a:spcPct val="107000"/>
                        </a:lnSpc>
                        <a:spcAft>
                          <a:spcPts val="0"/>
                        </a:spcAft>
                      </a:pPr>
                      <a:r>
                        <a:rPr lang="en-GB" sz="1100" dirty="0">
                          <a:effectLst/>
                        </a:rPr>
                        <a:t>You pay this yourselves, around €7.50 - €10,- pp</a:t>
                      </a:r>
                      <a:endParaRPr lang="cs-CZ" sz="1100" dirty="0">
                        <a:effectLst/>
                      </a:endParaRPr>
                    </a:p>
                    <a:p>
                      <a:pPr>
                        <a:lnSpc>
                          <a:spcPct val="107000"/>
                        </a:lnSpc>
                        <a:spcAft>
                          <a:spcPts val="0"/>
                        </a:spcAft>
                      </a:pPr>
                      <a:r>
                        <a:rPr lang="en-GB" sz="1100" dirty="0">
                          <a:effectLst/>
                        </a:rPr>
                        <a:t>Offered by our school</a:t>
                      </a:r>
                      <a:endParaRPr lang="cs-CZ"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89909649"/>
                  </a:ext>
                </a:extLst>
              </a:tr>
            </a:tbl>
          </a:graphicData>
        </a:graphic>
      </p:graphicFrame>
      <p:sp>
        <p:nvSpPr>
          <p:cNvPr id="4" name="Rectangle 1">
            <a:extLst>
              <a:ext uri="{FF2B5EF4-FFF2-40B4-BE49-F238E27FC236}">
                <a16:creationId xmlns:a16="http://schemas.microsoft.com/office/drawing/2014/main" id="{02639912-FF46-4136-B960-A08A4FE5552C}"/>
              </a:ext>
            </a:extLst>
          </p:cNvPr>
          <p:cNvSpPr>
            <a:spLocks noChangeArrowheads="1"/>
          </p:cNvSpPr>
          <p:nvPr/>
        </p:nvSpPr>
        <p:spPr bwMode="auto">
          <a:xfrm>
            <a:off x="3219450" y="2055813"/>
            <a:ext cx="175910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cs-CZ"/>
          </a:p>
        </p:txBody>
      </p:sp>
      <p:pic>
        <p:nvPicPr>
          <p:cNvPr id="5" name="Google Shape;113;p3">
            <a:extLst>
              <a:ext uri="{FF2B5EF4-FFF2-40B4-BE49-F238E27FC236}">
                <a16:creationId xmlns:a16="http://schemas.microsoft.com/office/drawing/2014/main" id="{D0C177B8-8BD5-41A9-9285-7A796AB4F378}"/>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Tree>
    <p:extLst>
      <p:ext uri="{BB962C8B-B14F-4D97-AF65-F5344CB8AC3E}">
        <p14:creationId xmlns:p14="http://schemas.microsoft.com/office/powerpoint/2010/main" val="2913198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3"/>
          <p:cNvSpPr txBox="1">
            <a:spLocks noGrp="1"/>
          </p:cNvSpPr>
          <p:nvPr>
            <p:ph type="ctrTitle"/>
          </p:nvPr>
        </p:nvSpPr>
        <p:spPr>
          <a:xfrm>
            <a:off x="1524000" y="1122366"/>
            <a:ext cx="9144000" cy="308501"/>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Calibri"/>
              <a:buNone/>
            </a:pPr>
            <a:endParaRPr sz="4300" dirty="0"/>
          </a:p>
        </p:txBody>
      </p:sp>
      <p:sp>
        <p:nvSpPr>
          <p:cNvPr id="112" name="Google Shape;112;p3"/>
          <p:cNvSpPr txBox="1">
            <a:spLocks noGrp="1"/>
          </p:cNvSpPr>
          <p:nvPr>
            <p:ph type="subTitle" idx="1"/>
          </p:nvPr>
        </p:nvSpPr>
        <p:spPr>
          <a:xfrm>
            <a:off x="1524000" y="228601"/>
            <a:ext cx="9144000" cy="5960532"/>
          </a:xfrm>
          <a:prstGeom prst="rect">
            <a:avLst/>
          </a:prstGeom>
          <a:noFill/>
          <a:ln>
            <a:noFill/>
          </a:ln>
        </p:spPr>
        <p:txBody>
          <a:bodyPr spcFirstLastPara="1" wrap="square" lIns="91425" tIns="45700" rIns="91425" bIns="45700" anchor="t" anchorCtr="0">
            <a:noAutofit/>
          </a:bodyPr>
          <a:lstStyle/>
          <a:p>
            <a:r>
              <a:rPr lang="en-GB" dirty="0"/>
              <a:t>Students bring their own lunches from the </a:t>
            </a:r>
            <a:r>
              <a:rPr lang="en-GB" dirty="0" err="1"/>
              <a:t>hostfamilies</a:t>
            </a:r>
            <a:r>
              <a:rPr lang="en-GB" dirty="0"/>
              <a:t> on Monday to Thursday.</a:t>
            </a:r>
            <a:endParaRPr lang="cs-CZ" dirty="0"/>
          </a:p>
          <a:p>
            <a:r>
              <a:rPr lang="en-GB" dirty="0"/>
              <a:t>Bikes (transport): PT and CZ pay €80,-, DM and SP pay €165,-</a:t>
            </a:r>
            <a:endParaRPr lang="cs-CZ" dirty="0"/>
          </a:p>
          <a:p>
            <a:r>
              <a:rPr lang="en-GB" dirty="0"/>
              <a:t>You pay the hotel yourselves (you already have the confirmation).</a:t>
            </a:r>
            <a:endParaRPr lang="cs-CZ" dirty="0"/>
          </a:p>
          <a:p>
            <a:r>
              <a:rPr lang="en-GB" dirty="0"/>
              <a:t>In total: </a:t>
            </a:r>
            <a:endParaRPr lang="cs-CZ" dirty="0"/>
          </a:p>
          <a:p>
            <a:pPr lvl="0"/>
            <a:r>
              <a:rPr lang="en-GB" dirty="0"/>
              <a:t>DM and SP pay €248.50 + €165,- = €413,50</a:t>
            </a:r>
            <a:endParaRPr lang="cs-CZ" dirty="0"/>
          </a:p>
          <a:p>
            <a:pPr lvl="0"/>
            <a:r>
              <a:rPr lang="en-GB" dirty="0"/>
              <a:t>PT and CZ pay €248.50 + €80,- = €325,50</a:t>
            </a:r>
            <a:endParaRPr lang="cs-CZ" dirty="0"/>
          </a:p>
          <a:p>
            <a:r>
              <a:rPr lang="en-GB" dirty="0">
                <a:solidFill>
                  <a:srgbClr val="FF0000"/>
                </a:solidFill>
              </a:rPr>
              <a:t>Our school will send you an invoice by email, to be transferred to our school.</a:t>
            </a:r>
            <a:endParaRPr lang="cs-CZ" dirty="0">
              <a:solidFill>
                <a:srgbClr val="FF0000"/>
              </a:solidFill>
            </a:endParaRPr>
          </a:p>
          <a:p>
            <a:endParaRPr sz="1400" i="1" dirty="0">
              <a:solidFill>
                <a:schemeClr val="dk1"/>
              </a:solidFill>
            </a:endParaRPr>
          </a:p>
        </p:txBody>
      </p:sp>
      <p:pic>
        <p:nvPicPr>
          <p:cNvPr id="113" name="Google Shape;113;p3"/>
          <p:cNvPicPr preferRelativeResize="0"/>
          <p:nvPr/>
        </p:nvPicPr>
        <p:blipFill rotWithShape="1">
          <a:blip r:embed="rId3">
            <a:alphaModFix/>
          </a:blip>
          <a:srcRect/>
          <a:stretch/>
        </p:blipFill>
        <p:spPr>
          <a:xfrm>
            <a:off x="959245" y="5051748"/>
            <a:ext cx="1579205" cy="15776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C8431B-5A4D-4FDC-8A95-CBEEEA5CF02C}"/>
              </a:ext>
            </a:extLst>
          </p:cNvPr>
          <p:cNvSpPr>
            <a:spLocks noGrp="1"/>
          </p:cNvSpPr>
          <p:nvPr>
            <p:ph type="title"/>
          </p:nvPr>
        </p:nvSpPr>
        <p:spPr>
          <a:xfrm>
            <a:off x="838200" y="347708"/>
            <a:ext cx="10515600" cy="1325563"/>
          </a:xfrm>
        </p:spPr>
        <p:txBody>
          <a:bodyPr/>
          <a:lstStyle/>
          <a:p>
            <a:r>
              <a:rPr lang="cs-CZ" dirty="0"/>
              <a:t>PROGRAMME</a:t>
            </a:r>
          </a:p>
        </p:txBody>
      </p:sp>
      <p:sp>
        <p:nvSpPr>
          <p:cNvPr id="4" name="Rectangle 1">
            <a:extLst>
              <a:ext uri="{FF2B5EF4-FFF2-40B4-BE49-F238E27FC236}">
                <a16:creationId xmlns:a16="http://schemas.microsoft.com/office/drawing/2014/main" id="{02639912-FF46-4136-B960-A08A4FE5552C}"/>
              </a:ext>
            </a:extLst>
          </p:cNvPr>
          <p:cNvSpPr>
            <a:spLocks noChangeArrowheads="1"/>
          </p:cNvSpPr>
          <p:nvPr/>
        </p:nvSpPr>
        <p:spPr bwMode="auto">
          <a:xfrm>
            <a:off x="3219450" y="2055813"/>
            <a:ext cx="175910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cs-CZ"/>
          </a:p>
        </p:txBody>
      </p:sp>
      <p:pic>
        <p:nvPicPr>
          <p:cNvPr id="5" name="Google Shape;113;p3">
            <a:extLst>
              <a:ext uri="{FF2B5EF4-FFF2-40B4-BE49-F238E27FC236}">
                <a16:creationId xmlns:a16="http://schemas.microsoft.com/office/drawing/2014/main" id="{D0C177B8-8BD5-41A9-9285-7A796AB4F378}"/>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
        <p:nvSpPr>
          <p:cNvPr id="7" name="Obdélník 6">
            <a:extLst>
              <a:ext uri="{FF2B5EF4-FFF2-40B4-BE49-F238E27FC236}">
                <a16:creationId xmlns:a16="http://schemas.microsoft.com/office/drawing/2014/main" id="{F068613C-8CA2-4B59-8637-89E669884A54}"/>
              </a:ext>
            </a:extLst>
          </p:cNvPr>
          <p:cNvSpPr/>
          <p:nvPr/>
        </p:nvSpPr>
        <p:spPr>
          <a:xfrm>
            <a:off x="2116183" y="1367246"/>
            <a:ext cx="8368937" cy="5694123"/>
          </a:xfrm>
          <a:prstGeom prst="rect">
            <a:avLst/>
          </a:prstGeom>
        </p:spPr>
        <p:txBody>
          <a:bodyPr wrap="square">
            <a:spAutoFit/>
          </a:bodyPr>
          <a:lstStyle/>
          <a:p>
            <a:pPr>
              <a:spcBef>
                <a:spcPts val="1200"/>
              </a:spcBef>
              <a:spcAft>
                <a:spcPts val="1200"/>
              </a:spcAft>
            </a:pPr>
            <a:r>
              <a:rPr lang="en-GB" b="1" dirty="0">
                <a:latin typeface="+mn-lt"/>
                <a:ea typeface="Times New Roman" panose="02020603050405020304" pitchFamily="18" charset="0"/>
                <a:cs typeface="Times New Roman" panose="02020603050405020304" pitchFamily="18" charset="0"/>
              </a:rPr>
              <a:t>Monday 23 January: </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09.00	departure from the hotel (by bike, 10-15 minutes)</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a:t>
            </a:r>
            <a:r>
              <a:rPr lang="cs-CZ" dirty="0">
                <a:latin typeface="+mn-lt"/>
                <a:ea typeface="Times New Roman" panose="02020603050405020304" pitchFamily="18" charset="0"/>
                <a:cs typeface="Times New Roman" panose="02020603050405020304" pitchFamily="18" charset="0"/>
              </a:rPr>
              <a:t>         </a:t>
            </a:r>
            <a:r>
              <a:rPr lang="en-GB" dirty="0">
                <a:latin typeface="+mn-lt"/>
                <a:ea typeface="Times New Roman" panose="02020603050405020304" pitchFamily="18" charset="0"/>
                <a:cs typeface="Times New Roman" panose="02020603050405020304" pitchFamily="18" charset="0"/>
              </a:rPr>
              <a:t>09.15	arrival at school</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09.30	Opening ceremony, group picture, tour through the school, speed </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dating, getting to know each other</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11.15	break</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11.40	</a:t>
            </a:r>
            <a:r>
              <a:rPr lang="en-GB" dirty="0" err="1">
                <a:latin typeface="+mn-lt"/>
                <a:ea typeface="Times New Roman" panose="02020603050405020304" pitchFamily="18" charset="0"/>
                <a:cs typeface="Times New Roman" panose="02020603050405020304" pitchFamily="18" charset="0"/>
              </a:rPr>
              <a:t>kahoot</a:t>
            </a:r>
            <a:r>
              <a:rPr lang="en-GB" dirty="0">
                <a:latin typeface="+mn-lt"/>
                <a:ea typeface="Times New Roman" panose="02020603050405020304" pitchFamily="18" charset="0"/>
                <a:cs typeface="Times New Roman" panose="02020603050405020304" pitchFamily="18" charset="0"/>
              </a:rPr>
              <a:t> quizzes + presentations schools (short videos of our schools)</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13.00	Lunch in the staffroom (sandwiches)</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13.30 	city tour of Helmond (until around 16.00 – 16.30)</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19.00	dinner at Mas, </a:t>
            </a:r>
            <a:r>
              <a:rPr lang="en-GB" dirty="0" err="1">
                <a:latin typeface="+mn-lt"/>
                <a:ea typeface="Times New Roman" panose="02020603050405020304" pitchFamily="18" charset="0"/>
                <a:cs typeface="Times New Roman" panose="02020603050405020304" pitchFamily="18" charset="0"/>
              </a:rPr>
              <a:t>Braseria</a:t>
            </a:r>
            <a:r>
              <a:rPr lang="en-GB" dirty="0">
                <a:latin typeface="+mn-lt"/>
                <a:ea typeface="Times New Roman" panose="02020603050405020304" pitchFamily="18" charset="0"/>
                <a:cs typeface="Times New Roman" panose="02020603050405020304" pitchFamily="18" charset="0"/>
              </a:rPr>
              <a:t> (Spanish)</a:t>
            </a:r>
            <a:endParaRPr lang="cs-CZ" dirty="0">
              <a:latin typeface="+mn-lt"/>
              <a:ea typeface="Calibri" panose="020F0502020204030204" pitchFamily="34" charset="0"/>
              <a:cs typeface="Times New Roman" panose="02020603050405020304" pitchFamily="18" charset="0"/>
            </a:endParaRPr>
          </a:p>
          <a:p>
            <a:pPr indent="-228600">
              <a:spcBef>
                <a:spcPts val="1200"/>
              </a:spcBef>
              <a:spcAft>
                <a:spcPts val="1200"/>
              </a:spcAft>
            </a:pPr>
            <a:r>
              <a:rPr lang="en-GB" dirty="0">
                <a:latin typeface="+mn-lt"/>
                <a:ea typeface="Times New Roman" panose="02020603050405020304" pitchFamily="18" charset="0"/>
                <a:cs typeface="Times New Roman" panose="02020603050405020304" pitchFamily="18" charset="0"/>
              </a:rPr>
              <a:t> </a:t>
            </a:r>
            <a:endParaRPr lang="cs-CZ"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1174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C8431B-5A4D-4FDC-8A95-CBEEEA5CF02C}"/>
              </a:ext>
            </a:extLst>
          </p:cNvPr>
          <p:cNvSpPr>
            <a:spLocks noGrp="1"/>
          </p:cNvSpPr>
          <p:nvPr>
            <p:ph type="title"/>
          </p:nvPr>
        </p:nvSpPr>
        <p:spPr>
          <a:xfrm>
            <a:off x="838200" y="347708"/>
            <a:ext cx="10515600" cy="1325563"/>
          </a:xfrm>
        </p:spPr>
        <p:txBody>
          <a:bodyPr/>
          <a:lstStyle/>
          <a:p>
            <a:r>
              <a:rPr lang="cs-CZ" dirty="0"/>
              <a:t>PROGRAMME</a:t>
            </a:r>
          </a:p>
        </p:txBody>
      </p:sp>
      <p:sp>
        <p:nvSpPr>
          <p:cNvPr id="4" name="Rectangle 1">
            <a:extLst>
              <a:ext uri="{FF2B5EF4-FFF2-40B4-BE49-F238E27FC236}">
                <a16:creationId xmlns:a16="http://schemas.microsoft.com/office/drawing/2014/main" id="{02639912-FF46-4136-B960-A08A4FE5552C}"/>
              </a:ext>
            </a:extLst>
          </p:cNvPr>
          <p:cNvSpPr>
            <a:spLocks noChangeArrowheads="1"/>
          </p:cNvSpPr>
          <p:nvPr/>
        </p:nvSpPr>
        <p:spPr bwMode="auto">
          <a:xfrm>
            <a:off x="3219450" y="2055813"/>
            <a:ext cx="175910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cs-CZ"/>
          </a:p>
        </p:txBody>
      </p:sp>
      <p:pic>
        <p:nvPicPr>
          <p:cNvPr id="5" name="Google Shape;113;p3">
            <a:extLst>
              <a:ext uri="{FF2B5EF4-FFF2-40B4-BE49-F238E27FC236}">
                <a16:creationId xmlns:a16="http://schemas.microsoft.com/office/drawing/2014/main" id="{D0C177B8-8BD5-41A9-9285-7A796AB4F378}"/>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
        <p:nvSpPr>
          <p:cNvPr id="7" name="Obdélník 6">
            <a:extLst>
              <a:ext uri="{FF2B5EF4-FFF2-40B4-BE49-F238E27FC236}">
                <a16:creationId xmlns:a16="http://schemas.microsoft.com/office/drawing/2014/main" id="{F068613C-8CA2-4B59-8637-89E669884A54}"/>
              </a:ext>
            </a:extLst>
          </p:cNvPr>
          <p:cNvSpPr/>
          <p:nvPr/>
        </p:nvSpPr>
        <p:spPr>
          <a:xfrm>
            <a:off x="2029097" y="1367246"/>
            <a:ext cx="8456023" cy="3638688"/>
          </a:xfrm>
          <a:prstGeom prst="rect">
            <a:avLst/>
          </a:prstGeom>
        </p:spPr>
        <p:txBody>
          <a:bodyPr wrap="square">
            <a:spAutoFit/>
          </a:bodyPr>
          <a:lstStyle/>
          <a:p>
            <a:r>
              <a:rPr lang="en-GB" sz="2000" b="1" dirty="0"/>
              <a:t>Tuesday 24 January:</a:t>
            </a:r>
            <a:endParaRPr lang="cs-CZ" sz="2000" dirty="0"/>
          </a:p>
          <a:p>
            <a:r>
              <a:rPr lang="en-GB" sz="2000" dirty="0"/>
              <a:t>-	08.00	departure from the hotel (by bike)</a:t>
            </a:r>
            <a:endParaRPr lang="cs-CZ" sz="2000" dirty="0"/>
          </a:p>
          <a:p>
            <a:r>
              <a:rPr lang="en-GB" sz="2000" dirty="0"/>
              <a:t>-    	08.30	movie: a life on our planet, David Attenborough</a:t>
            </a:r>
            <a:endParaRPr lang="cs-CZ" sz="2000" dirty="0"/>
          </a:p>
          <a:p>
            <a:r>
              <a:rPr lang="en-GB" sz="2000" dirty="0"/>
              <a:t>-	09.55	Workshop gases by our chemistry department</a:t>
            </a:r>
            <a:endParaRPr lang="cs-CZ" sz="2000" dirty="0"/>
          </a:p>
          <a:p>
            <a:r>
              <a:rPr lang="en-GB" sz="2000" dirty="0"/>
              <a:t>-       	11.15	Presentations on the quality of the air by each school</a:t>
            </a:r>
            <a:endParaRPr lang="cs-CZ" sz="2000" dirty="0"/>
          </a:p>
          <a:p>
            <a:r>
              <a:rPr lang="en-GB" sz="2000" dirty="0"/>
              <a:t>-      	12.00	lunch (sandwiches)</a:t>
            </a:r>
            <a:endParaRPr lang="cs-CZ" sz="2000" dirty="0"/>
          </a:p>
          <a:p>
            <a:r>
              <a:rPr lang="en-GB" sz="2000" dirty="0"/>
              <a:t>-	12.30 	departure to the automotive campus</a:t>
            </a:r>
            <a:endParaRPr lang="cs-CZ" sz="2000" dirty="0"/>
          </a:p>
          <a:p>
            <a:r>
              <a:rPr lang="en-GB" sz="2000" dirty="0"/>
              <a:t>-    	13.00	visit to the Automotive Campus until 15.00</a:t>
            </a:r>
            <a:endParaRPr lang="cs-CZ" sz="2000" dirty="0"/>
          </a:p>
          <a:p>
            <a:r>
              <a:rPr lang="en-GB" sz="2000" dirty="0"/>
              <a:t>-	15.00	departure back to the hotel (10-minute-bikeride)</a:t>
            </a:r>
            <a:endParaRPr lang="cs-CZ" sz="2000" dirty="0"/>
          </a:p>
          <a:p>
            <a:r>
              <a:rPr lang="en-GB" sz="2000" dirty="0"/>
              <a:t>-        	19.00	dinner at ‘de Kade’, offered by the </a:t>
            </a:r>
            <a:r>
              <a:rPr lang="en-GB" sz="2000" dirty="0" err="1"/>
              <a:t>dr</a:t>
            </a:r>
            <a:r>
              <a:rPr lang="en-GB" sz="2000" dirty="0"/>
              <a:t> </a:t>
            </a:r>
            <a:r>
              <a:rPr lang="en-GB" sz="2000" dirty="0" err="1"/>
              <a:t>Knippenbergcollege</a:t>
            </a:r>
            <a:endParaRPr lang="cs-CZ" sz="2000" dirty="0"/>
          </a:p>
          <a:p>
            <a:pPr>
              <a:lnSpc>
                <a:spcPct val="107000"/>
              </a:lnSpc>
              <a:spcBef>
                <a:spcPts val="1200"/>
              </a:spcBef>
              <a:spcAft>
                <a:spcPts val="1200"/>
              </a:spcAft>
            </a:pPr>
            <a:endParaRPr lang="cs-CZ"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3140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C8431B-5A4D-4FDC-8A95-CBEEEA5CF02C}"/>
              </a:ext>
            </a:extLst>
          </p:cNvPr>
          <p:cNvSpPr>
            <a:spLocks noGrp="1"/>
          </p:cNvSpPr>
          <p:nvPr>
            <p:ph type="title"/>
          </p:nvPr>
        </p:nvSpPr>
        <p:spPr>
          <a:xfrm>
            <a:off x="838200" y="347708"/>
            <a:ext cx="10515600" cy="1325563"/>
          </a:xfrm>
        </p:spPr>
        <p:txBody>
          <a:bodyPr/>
          <a:lstStyle/>
          <a:p>
            <a:r>
              <a:rPr lang="cs-CZ" dirty="0"/>
              <a:t>PROGRAMME</a:t>
            </a:r>
          </a:p>
        </p:txBody>
      </p:sp>
      <p:sp>
        <p:nvSpPr>
          <p:cNvPr id="4" name="Rectangle 1">
            <a:extLst>
              <a:ext uri="{FF2B5EF4-FFF2-40B4-BE49-F238E27FC236}">
                <a16:creationId xmlns:a16="http://schemas.microsoft.com/office/drawing/2014/main" id="{02639912-FF46-4136-B960-A08A4FE5552C}"/>
              </a:ext>
            </a:extLst>
          </p:cNvPr>
          <p:cNvSpPr>
            <a:spLocks noChangeArrowheads="1"/>
          </p:cNvSpPr>
          <p:nvPr/>
        </p:nvSpPr>
        <p:spPr bwMode="auto">
          <a:xfrm>
            <a:off x="3219450" y="2055813"/>
            <a:ext cx="175910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cs-CZ"/>
          </a:p>
        </p:txBody>
      </p:sp>
      <p:pic>
        <p:nvPicPr>
          <p:cNvPr id="5" name="Google Shape;113;p3">
            <a:extLst>
              <a:ext uri="{FF2B5EF4-FFF2-40B4-BE49-F238E27FC236}">
                <a16:creationId xmlns:a16="http://schemas.microsoft.com/office/drawing/2014/main" id="{D0C177B8-8BD5-41A9-9285-7A796AB4F378}"/>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
        <p:nvSpPr>
          <p:cNvPr id="7" name="Obdélník 6">
            <a:extLst>
              <a:ext uri="{FF2B5EF4-FFF2-40B4-BE49-F238E27FC236}">
                <a16:creationId xmlns:a16="http://schemas.microsoft.com/office/drawing/2014/main" id="{F068613C-8CA2-4B59-8637-89E669884A54}"/>
              </a:ext>
            </a:extLst>
          </p:cNvPr>
          <p:cNvSpPr/>
          <p:nvPr/>
        </p:nvSpPr>
        <p:spPr>
          <a:xfrm>
            <a:off x="2116183" y="1367246"/>
            <a:ext cx="8368937" cy="4528547"/>
          </a:xfrm>
          <a:prstGeom prst="rect">
            <a:avLst/>
          </a:prstGeom>
        </p:spPr>
        <p:txBody>
          <a:bodyPr wrap="square">
            <a:spAutoFit/>
          </a:bodyPr>
          <a:lstStyle/>
          <a:p>
            <a:r>
              <a:rPr lang="en-GB" b="1" dirty="0"/>
              <a:t>Wednesday 25 January:</a:t>
            </a:r>
            <a:endParaRPr lang="cs-CZ" dirty="0"/>
          </a:p>
          <a:p>
            <a:r>
              <a:rPr lang="en-GB" dirty="0"/>
              <a:t>- 09.00	departure from the hotel (by bike)</a:t>
            </a:r>
            <a:endParaRPr lang="cs-CZ" dirty="0"/>
          </a:p>
          <a:p>
            <a:r>
              <a:rPr lang="en-GB" dirty="0"/>
              <a:t>- 09.30	fieldtrip to </a:t>
            </a:r>
            <a:r>
              <a:rPr lang="en-GB" dirty="0" err="1"/>
              <a:t>Porcus</a:t>
            </a:r>
            <a:r>
              <a:rPr lang="en-GB" dirty="0"/>
              <a:t> Campus (farm with pigs)</a:t>
            </a:r>
            <a:endParaRPr lang="cs-CZ" dirty="0"/>
          </a:p>
          <a:p>
            <a:r>
              <a:rPr lang="en-GB" dirty="0"/>
              <a:t>- 12.00	lunch at </a:t>
            </a:r>
            <a:r>
              <a:rPr lang="en-GB" dirty="0" err="1"/>
              <a:t>Porcus</a:t>
            </a:r>
            <a:r>
              <a:rPr lang="en-GB" dirty="0"/>
              <a:t> Campus (you can buy it there)</a:t>
            </a:r>
            <a:endParaRPr lang="cs-CZ" dirty="0"/>
          </a:p>
          <a:p>
            <a:r>
              <a:rPr lang="en-GB" dirty="0"/>
              <a:t>- 13.10	departure to wooden shoe factory</a:t>
            </a:r>
            <a:endParaRPr lang="cs-CZ" dirty="0"/>
          </a:p>
          <a:p>
            <a:r>
              <a:rPr lang="en-GB" dirty="0"/>
              <a:t>- 13.30	wooden shoe ‘factory’, painting wooden shoes</a:t>
            </a:r>
            <a:endParaRPr lang="cs-CZ" dirty="0"/>
          </a:p>
          <a:p>
            <a:r>
              <a:rPr lang="en-GB" dirty="0"/>
              <a:t>- 16.00	departure wooden shoe factory</a:t>
            </a:r>
            <a:endParaRPr lang="cs-CZ" dirty="0"/>
          </a:p>
          <a:p>
            <a:r>
              <a:rPr lang="en-GB" dirty="0"/>
              <a:t>- 16.20 	back at the hotel</a:t>
            </a:r>
            <a:endParaRPr lang="cs-CZ" dirty="0"/>
          </a:p>
          <a:p>
            <a:pPr marL="285750" indent="-285750">
              <a:buFontTx/>
              <a:buChar char="-"/>
            </a:pPr>
            <a:r>
              <a:rPr lang="en-GB" dirty="0"/>
              <a:t>19.00 	dinner ’33 good food’</a:t>
            </a:r>
            <a:endParaRPr lang="cs-CZ" dirty="0"/>
          </a:p>
          <a:p>
            <a:endParaRPr lang="cs-CZ" dirty="0"/>
          </a:p>
          <a:p>
            <a:r>
              <a:rPr lang="en-GB" b="1" dirty="0"/>
              <a:t>Thursday 26 January:</a:t>
            </a:r>
            <a:endParaRPr lang="cs-CZ" dirty="0"/>
          </a:p>
          <a:p>
            <a:r>
              <a:rPr lang="en-GB" dirty="0"/>
              <a:t>- 09.30	departure </a:t>
            </a:r>
            <a:r>
              <a:rPr lang="en-GB" dirty="0" err="1"/>
              <a:t>Speelhuis</a:t>
            </a:r>
            <a:r>
              <a:rPr lang="en-GB" dirty="0"/>
              <a:t> (2-minute-walk from the hotel)</a:t>
            </a:r>
            <a:endParaRPr lang="cs-CZ" dirty="0"/>
          </a:p>
          <a:p>
            <a:r>
              <a:rPr lang="en-GB" dirty="0"/>
              <a:t>- 10.30	HAS (university ‘the Green Academy’)</a:t>
            </a:r>
            <a:endParaRPr lang="cs-CZ" dirty="0"/>
          </a:p>
          <a:p>
            <a:r>
              <a:rPr lang="en-GB" dirty="0"/>
              <a:t>- 12.30	departure to city centre Den Bosch</a:t>
            </a:r>
            <a:endParaRPr lang="cs-CZ" dirty="0"/>
          </a:p>
          <a:p>
            <a:r>
              <a:rPr lang="en-GB" dirty="0"/>
              <a:t>- 13.00	lunch</a:t>
            </a:r>
            <a:endParaRPr lang="cs-CZ" dirty="0"/>
          </a:p>
          <a:p>
            <a:r>
              <a:rPr lang="en-GB" dirty="0"/>
              <a:t>- 14.30	city walk (optional)</a:t>
            </a:r>
            <a:endParaRPr lang="cs-CZ" dirty="0"/>
          </a:p>
          <a:p>
            <a:r>
              <a:rPr lang="en-GB" dirty="0"/>
              <a:t>- 17.00	departure to Helmond</a:t>
            </a:r>
            <a:endParaRPr lang="cs-CZ" dirty="0"/>
          </a:p>
          <a:p>
            <a:r>
              <a:rPr lang="en-GB" dirty="0"/>
              <a:t>- 18.00	arrival Helmond</a:t>
            </a:r>
            <a:endParaRPr lang="cs-CZ" dirty="0"/>
          </a:p>
          <a:p>
            <a:r>
              <a:rPr lang="en-GB" dirty="0"/>
              <a:t>- 19.00	dinner at Sicilia (Italian)</a:t>
            </a:r>
            <a:endParaRPr lang="cs-CZ" dirty="0"/>
          </a:p>
          <a:p>
            <a:pPr>
              <a:lnSpc>
                <a:spcPct val="107000"/>
              </a:lnSpc>
              <a:spcBef>
                <a:spcPts val="1200"/>
              </a:spcBef>
              <a:spcAft>
                <a:spcPts val="1200"/>
              </a:spcAft>
            </a:pP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17164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C8431B-5A4D-4FDC-8A95-CBEEEA5CF02C}"/>
              </a:ext>
            </a:extLst>
          </p:cNvPr>
          <p:cNvSpPr>
            <a:spLocks noGrp="1"/>
          </p:cNvSpPr>
          <p:nvPr>
            <p:ph type="title"/>
          </p:nvPr>
        </p:nvSpPr>
        <p:spPr>
          <a:xfrm>
            <a:off x="838200" y="347708"/>
            <a:ext cx="10515600" cy="1325563"/>
          </a:xfrm>
        </p:spPr>
        <p:txBody>
          <a:bodyPr/>
          <a:lstStyle/>
          <a:p>
            <a:r>
              <a:rPr lang="cs-CZ" dirty="0"/>
              <a:t>PROGRAMME</a:t>
            </a:r>
          </a:p>
        </p:txBody>
      </p:sp>
      <p:sp>
        <p:nvSpPr>
          <p:cNvPr id="4" name="Rectangle 1">
            <a:extLst>
              <a:ext uri="{FF2B5EF4-FFF2-40B4-BE49-F238E27FC236}">
                <a16:creationId xmlns:a16="http://schemas.microsoft.com/office/drawing/2014/main" id="{02639912-FF46-4136-B960-A08A4FE5552C}"/>
              </a:ext>
            </a:extLst>
          </p:cNvPr>
          <p:cNvSpPr>
            <a:spLocks noChangeArrowheads="1"/>
          </p:cNvSpPr>
          <p:nvPr/>
        </p:nvSpPr>
        <p:spPr bwMode="auto">
          <a:xfrm>
            <a:off x="3219450" y="2055813"/>
            <a:ext cx="175910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cs-CZ"/>
          </a:p>
        </p:txBody>
      </p:sp>
      <p:pic>
        <p:nvPicPr>
          <p:cNvPr id="5" name="Google Shape;113;p3">
            <a:extLst>
              <a:ext uri="{FF2B5EF4-FFF2-40B4-BE49-F238E27FC236}">
                <a16:creationId xmlns:a16="http://schemas.microsoft.com/office/drawing/2014/main" id="{D0C177B8-8BD5-41A9-9285-7A796AB4F378}"/>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
        <p:nvSpPr>
          <p:cNvPr id="7" name="Obdélník 6">
            <a:extLst>
              <a:ext uri="{FF2B5EF4-FFF2-40B4-BE49-F238E27FC236}">
                <a16:creationId xmlns:a16="http://schemas.microsoft.com/office/drawing/2014/main" id="{F068613C-8CA2-4B59-8637-89E669884A54}"/>
              </a:ext>
            </a:extLst>
          </p:cNvPr>
          <p:cNvSpPr/>
          <p:nvPr/>
        </p:nvSpPr>
        <p:spPr>
          <a:xfrm>
            <a:off x="2116183" y="1367246"/>
            <a:ext cx="8368937" cy="4097660"/>
          </a:xfrm>
          <a:prstGeom prst="rect">
            <a:avLst/>
          </a:prstGeom>
        </p:spPr>
        <p:txBody>
          <a:bodyPr wrap="square">
            <a:spAutoFit/>
          </a:bodyPr>
          <a:lstStyle/>
          <a:p>
            <a:r>
              <a:rPr lang="en-GB" b="1" dirty="0"/>
              <a:t> </a:t>
            </a:r>
            <a:endParaRPr lang="cs-CZ" dirty="0"/>
          </a:p>
          <a:p>
            <a:r>
              <a:rPr lang="en-GB" b="1" dirty="0"/>
              <a:t>Friday 27 January:</a:t>
            </a:r>
            <a:endParaRPr lang="cs-CZ" dirty="0"/>
          </a:p>
          <a:p>
            <a:r>
              <a:rPr lang="en-GB" dirty="0"/>
              <a:t>-       08.30	departure to school from the hotel (by bike)</a:t>
            </a:r>
            <a:endParaRPr lang="cs-CZ" dirty="0"/>
          </a:p>
          <a:p>
            <a:r>
              <a:rPr lang="en-GB" dirty="0"/>
              <a:t>-	   09.00	evaluation (so far) meeting, word cloud, info workshops</a:t>
            </a:r>
            <a:endParaRPr lang="cs-CZ" dirty="0"/>
          </a:p>
          <a:p>
            <a:r>
              <a:rPr lang="en-GB" dirty="0"/>
              <a:t>-       10.00	cookery workshop or creative workshop</a:t>
            </a:r>
            <a:endParaRPr lang="cs-CZ" dirty="0"/>
          </a:p>
          <a:p>
            <a:r>
              <a:rPr lang="en-GB" dirty="0"/>
              <a:t>-	   12.00	lunch (made by cookery workshop students)</a:t>
            </a:r>
            <a:endParaRPr lang="cs-CZ" dirty="0"/>
          </a:p>
          <a:p>
            <a:r>
              <a:rPr lang="en-GB" dirty="0"/>
              <a:t>-        12.30 	cleaning lunch and afternoon off</a:t>
            </a:r>
            <a:endParaRPr lang="cs-CZ" dirty="0"/>
          </a:p>
          <a:p>
            <a:r>
              <a:rPr lang="en-GB" dirty="0"/>
              <a:t>-	   18.00	dinner at ‘</a:t>
            </a:r>
            <a:r>
              <a:rPr lang="en-GB" dirty="0" err="1"/>
              <a:t>friettent</a:t>
            </a:r>
            <a:r>
              <a:rPr lang="en-GB" dirty="0"/>
              <a:t>’ (teachers only)</a:t>
            </a:r>
            <a:endParaRPr lang="cs-CZ" dirty="0"/>
          </a:p>
          <a:p>
            <a:r>
              <a:rPr lang="en-GB" dirty="0"/>
              <a:t>-        19.00	farewell party (until 22.30p) </a:t>
            </a:r>
            <a:endParaRPr lang="cs-CZ" dirty="0"/>
          </a:p>
          <a:p>
            <a:r>
              <a:rPr lang="en-GB" dirty="0"/>
              <a:t> </a:t>
            </a:r>
            <a:endParaRPr lang="cs-CZ" dirty="0"/>
          </a:p>
          <a:p>
            <a:r>
              <a:rPr lang="en-GB" b="1" dirty="0"/>
              <a:t>Saturday 28 January: departure of the delegations</a:t>
            </a:r>
            <a:endParaRPr lang="cs-CZ" dirty="0"/>
          </a:p>
          <a:p>
            <a:r>
              <a:rPr lang="nl-NL" dirty="0"/>
              <a:t>-        PT		19.35 (Eindhoven Airport)</a:t>
            </a:r>
            <a:endParaRPr lang="cs-CZ" dirty="0"/>
          </a:p>
          <a:p>
            <a:r>
              <a:rPr lang="nl-NL" dirty="0"/>
              <a:t>-        SP		13.30 (Eindhoven Airport)</a:t>
            </a:r>
            <a:endParaRPr lang="cs-CZ" dirty="0"/>
          </a:p>
          <a:p>
            <a:r>
              <a:rPr lang="en-GB" dirty="0"/>
              <a:t>-        DM		16.00 (Eindhoven Airport)</a:t>
            </a:r>
            <a:endParaRPr lang="cs-CZ" dirty="0"/>
          </a:p>
          <a:p>
            <a:r>
              <a:rPr lang="en-GB" dirty="0"/>
              <a:t> </a:t>
            </a:r>
            <a:endParaRPr lang="cs-CZ" dirty="0"/>
          </a:p>
          <a:p>
            <a:r>
              <a:rPr lang="en-GB" b="1" dirty="0"/>
              <a:t>Sunday 29 January: departure CZ 19.30 </a:t>
            </a:r>
            <a:r>
              <a:rPr lang="en-GB" dirty="0"/>
              <a:t>(Eindhoven Airport)</a:t>
            </a:r>
            <a:endParaRPr lang="cs-CZ" dirty="0"/>
          </a:p>
          <a:p>
            <a:r>
              <a:rPr lang="en-GB" dirty="0"/>
              <a:t> _________________________________________________________________</a:t>
            </a:r>
            <a:endParaRPr lang="cs-CZ" dirty="0"/>
          </a:p>
          <a:p>
            <a:pPr>
              <a:lnSpc>
                <a:spcPct val="107000"/>
              </a:lnSpc>
              <a:spcBef>
                <a:spcPts val="1200"/>
              </a:spcBef>
              <a:spcAft>
                <a:spcPts val="1200"/>
              </a:spcAft>
            </a:pP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54841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C8431B-5A4D-4FDC-8A95-CBEEEA5CF02C}"/>
              </a:ext>
            </a:extLst>
          </p:cNvPr>
          <p:cNvSpPr>
            <a:spLocks noGrp="1"/>
          </p:cNvSpPr>
          <p:nvPr>
            <p:ph type="title"/>
          </p:nvPr>
        </p:nvSpPr>
        <p:spPr>
          <a:xfrm>
            <a:off x="838200" y="347708"/>
            <a:ext cx="10515600" cy="1325563"/>
          </a:xfrm>
        </p:spPr>
        <p:txBody>
          <a:bodyPr/>
          <a:lstStyle/>
          <a:p>
            <a:r>
              <a:rPr lang="cs-CZ" dirty="0"/>
              <a:t>TASKS</a:t>
            </a:r>
          </a:p>
        </p:txBody>
      </p:sp>
      <p:sp>
        <p:nvSpPr>
          <p:cNvPr id="4" name="Rectangle 1">
            <a:extLst>
              <a:ext uri="{FF2B5EF4-FFF2-40B4-BE49-F238E27FC236}">
                <a16:creationId xmlns:a16="http://schemas.microsoft.com/office/drawing/2014/main" id="{02639912-FF46-4136-B960-A08A4FE5552C}"/>
              </a:ext>
            </a:extLst>
          </p:cNvPr>
          <p:cNvSpPr>
            <a:spLocks noChangeArrowheads="1"/>
          </p:cNvSpPr>
          <p:nvPr/>
        </p:nvSpPr>
        <p:spPr bwMode="auto">
          <a:xfrm>
            <a:off x="3219450" y="2055813"/>
            <a:ext cx="17591084"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cs-CZ"/>
          </a:p>
        </p:txBody>
      </p:sp>
      <p:pic>
        <p:nvPicPr>
          <p:cNvPr id="5" name="Google Shape;113;p3">
            <a:extLst>
              <a:ext uri="{FF2B5EF4-FFF2-40B4-BE49-F238E27FC236}">
                <a16:creationId xmlns:a16="http://schemas.microsoft.com/office/drawing/2014/main" id="{D0C177B8-8BD5-41A9-9285-7A796AB4F378}"/>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
        <p:nvSpPr>
          <p:cNvPr id="7" name="Obdélník 6">
            <a:extLst>
              <a:ext uri="{FF2B5EF4-FFF2-40B4-BE49-F238E27FC236}">
                <a16:creationId xmlns:a16="http://schemas.microsoft.com/office/drawing/2014/main" id="{F068613C-8CA2-4B59-8637-89E669884A54}"/>
              </a:ext>
            </a:extLst>
          </p:cNvPr>
          <p:cNvSpPr/>
          <p:nvPr/>
        </p:nvSpPr>
        <p:spPr>
          <a:xfrm>
            <a:off x="2116183" y="1367246"/>
            <a:ext cx="8368937" cy="6036653"/>
          </a:xfrm>
          <a:prstGeom prst="rect">
            <a:avLst/>
          </a:prstGeom>
        </p:spPr>
        <p:txBody>
          <a:bodyPr wrap="square">
            <a:spAutoFit/>
          </a:bodyPr>
          <a:lstStyle/>
          <a:p>
            <a:r>
              <a:rPr lang="en-GB" b="1" u="sng" dirty="0"/>
              <a:t>Task No.1</a:t>
            </a:r>
            <a:r>
              <a:rPr lang="en-GB" b="1" dirty="0"/>
              <a:t> (November 2021)</a:t>
            </a:r>
            <a:r>
              <a:rPr lang="en-GB" b="1" u="sng" dirty="0"/>
              <a:t> </a:t>
            </a:r>
            <a:endParaRPr lang="cs-CZ" dirty="0"/>
          </a:p>
          <a:p>
            <a:pPr lvl="0"/>
            <a:r>
              <a:rPr lang="en-GB" u="sng" dirty="0"/>
              <a:t>Finding out about harmful gases in your village / town.</a:t>
            </a:r>
            <a:r>
              <a:rPr lang="en-GB" dirty="0"/>
              <a:t> Describe your village/town and its surroundings. Are there many cars or is it a rural area? Many farms / livestock?</a:t>
            </a:r>
            <a:endParaRPr lang="cs-CZ" dirty="0"/>
          </a:p>
          <a:p>
            <a:pPr lvl="0"/>
            <a:r>
              <a:rPr lang="en-GB" u="sng" dirty="0"/>
              <a:t>Finding out about institutions</a:t>
            </a:r>
            <a:r>
              <a:rPr lang="en-GB" dirty="0"/>
              <a:t> which might know about air pollution in your surroundings. Are there institutions in your region that deal with this? Find out how you can contact them.</a:t>
            </a:r>
            <a:endParaRPr lang="cs-CZ" dirty="0"/>
          </a:p>
          <a:p>
            <a:pPr lvl="0"/>
            <a:endParaRPr lang="cs-CZ" dirty="0"/>
          </a:p>
          <a:p>
            <a:r>
              <a:rPr lang="en-GB" b="1" u="sng" dirty="0"/>
              <a:t>Task No.2</a:t>
            </a:r>
            <a:r>
              <a:rPr lang="en-GB" b="1" dirty="0"/>
              <a:t> (December 2021)</a:t>
            </a:r>
            <a:endParaRPr lang="cs-CZ" dirty="0"/>
          </a:p>
          <a:p>
            <a:pPr lvl="0"/>
            <a:r>
              <a:rPr lang="en-GB" u="sng" dirty="0"/>
              <a:t>Contact an institution</a:t>
            </a:r>
            <a:r>
              <a:rPr lang="en-GB" dirty="0"/>
              <a:t> to find out about air pollution in your region. Are there problems with fumes? Related to cars or farmers? What does your city do to combat this? Carefully prepare your questions beforehand and try to get as much information as possible. Use email of phone. If you write then make sure to use formal language, so find out how to write a formal letter.</a:t>
            </a:r>
            <a:endParaRPr lang="cs-CZ" dirty="0"/>
          </a:p>
          <a:p>
            <a:r>
              <a:rPr lang="en-GB" dirty="0"/>
              <a:t> </a:t>
            </a:r>
            <a:endParaRPr lang="cs-CZ" dirty="0"/>
          </a:p>
          <a:p>
            <a:r>
              <a:rPr lang="en-GB" b="1" u="sng" dirty="0"/>
              <a:t>Task No.3</a:t>
            </a:r>
            <a:r>
              <a:rPr lang="en-GB" b="1" dirty="0"/>
              <a:t> (January 2022)</a:t>
            </a:r>
            <a:endParaRPr lang="cs-CZ" dirty="0"/>
          </a:p>
          <a:p>
            <a:r>
              <a:rPr lang="en-GB" u="sng" dirty="0"/>
              <a:t>Working on a presentation (bring it to the Netherlands)</a:t>
            </a:r>
            <a:endParaRPr lang="cs-CZ" dirty="0"/>
          </a:p>
          <a:p>
            <a:pPr lvl="0"/>
            <a:r>
              <a:rPr lang="en-GB" dirty="0"/>
              <a:t>Harmful gases /  air pollution in your region</a:t>
            </a:r>
            <a:endParaRPr lang="cs-CZ" dirty="0"/>
          </a:p>
          <a:p>
            <a:pPr lvl="0"/>
            <a:r>
              <a:rPr lang="en-GB" dirty="0"/>
              <a:t>Situation / institutions / what’s happening?</a:t>
            </a:r>
            <a:endParaRPr lang="cs-CZ" dirty="0"/>
          </a:p>
          <a:p>
            <a:pPr lvl="0"/>
            <a:r>
              <a:rPr lang="en-GB" dirty="0"/>
              <a:t>Presentation of suggestions of how to reduce air pollution</a:t>
            </a:r>
            <a:endParaRPr lang="cs-CZ" dirty="0"/>
          </a:p>
          <a:p>
            <a:pPr lvl="0"/>
            <a:endParaRPr lang="cs-CZ" dirty="0"/>
          </a:p>
          <a:p>
            <a:r>
              <a:rPr lang="en-GB" b="1" u="sng" dirty="0"/>
              <a:t>Task No.4 </a:t>
            </a:r>
            <a:r>
              <a:rPr lang="en-GB" b="1" dirty="0"/>
              <a:t>(before the mobility)</a:t>
            </a:r>
            <a:endParaRPr lang="cs-CZ" dirty="0"/>
          </a:p>
          <a:p>
            <a:pPr lvl="0"/>
            <a:r>
              <a:rPr lang="en-GB" dirty="0"/>
              <a:t>About your country:</a:t>
            </a:r>
            <a:endParaRPr lang="cs-CZ" dirty="0"/>
          </a:p>
          <a:p>
            <a:r>
              <a:rPr lang="en-GB" dirty="0"/>
              <a:t>Prepare a Kahoot quiz, based on the customs/stereotypes of your country, 10-15 questions. We kindly ask you to bring 3 tiny gifts/souvenirs for the winning participants of the game.</a:t>
            </a:r>
            <a:endParaRPr lang="cs-CZ" dirty="0"/>
          </a:p>
          <a:p>
            <a:r>
              <a:rPr lang="en-GB" dirty="0"/>
              <a:t> </a:t>
            </a:r>
            <a:endParaRPr lang="cs-CZ" dirty="0"/>
          </a:p>
          <a:p>
            <a:pPr lvl="0"/>
            <a:r>
              <a:rPr lang="en-GB" dirty="0"/>
              <a:t>About your school:</a:t>
            </a:r>
            <a:endParaRPr lang="cs-CZ" dirty="0"/>
          </a:p>
          <a:p>
            <a:r>
              <a:rPr lang="en-GB" dirty="0"/>
              <a:t>Make a short presentation (</a:t>
            </a:r>
            <a:r>
              <a:rPr lang="en-GB" dirty="0" err="1"/>
              <a:t>powerpoint</a:t>
            </a:r>
            <a:r>
              <a:rPr lang="en-GB" dirty="0"/>
              <a:t>/</a:t>
            </a:r>
            <a:r>
              <a:rPr lang="en-GB" dirty="0" err="1"/>
              <a:t>prezi</a:t>
            </a:r>
            <a:r>
              <a:rPr lang="en-GB" dirty="0"/>
              <a:t>/video) of your school (and possibly its surroundings). </a:t>
            </a:r>
            <a:endParaRPr lang="cs-CZ" dirty="0"/>
          </a:p>
          <a:p>
            <a:r>
              <a:rPr lang="en-GB" b="1" dirty="0"/>
              <a:t> </a:t>
            </a:r>
            <a:endParaRPr lang="cs-CZ" dirty="0"/>
          </a:p>
          <a:p>
            <a:pPr>
              <a:lnSpc>
                <a:spcPct val="107000"/>
              </a:lnSpc>
              <a:spcBef>
                <a:spcPts val="1200"/>
              </a:spcBef>
              <a:spcAft>
                <a:spcPts val="1200"/>
              </a:spcAft>
            </a:pPr>
            <a:endParaRPr lang="cs-CZ"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7333270"/>
      </p:ext>
    </p:extLst>
  </p:cSld>
  <p:clrMapOvr>
    <a:masterClrMapping/>
  </p:clrMapOvr>
</p:sld>
</file>

<file path=ppt/theme/theme1.xml><?xml version="1.0" encoding="utf-8"?>
<a:theme xmlns:a="http://schemas.openxmlformats.org/drawingml/2006/main"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1306</Words>
  <Application>Microsoft Office PowerPoint</Application>
  <PresentationFormat>Širokoúhlá obrazovka</PresentationFormat>
  <Paragraphs>154</Paragraphs>
  <Slides>11</Slides>
  <Notes>5</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11</vt:i4>
      </vt:variant>
    </vt:vector>
  </HeadingPairs>
  <TitlesOfParts>
    <vt:vector size="15" baseType="lpstr">
      <vt:lpstr>Arial</vt:lpstr>
      <vt:lpstr>Calibri</vt:lpstr>
      <vt:lpstr>Times New Roman</vt:lpstr>
      <vt:lpstr>Motiv Office</vt:lpstr>
      <vt:lpstr>Coordinators Meeting 9th January 2023</vt:lpstr>
      <vt:lpstr>C4 MOBILITY_THE NETHERLANDS </vt:lpstr>
      <vt:lpstr>BUDGET</vt:lpstr>
      <vt:lpstr>Prezentace aplikace PowerPoint</vt:lpstr>
      <vt:lpstr>PROGRAMME</vt:lpstr>
      <vt:lpstr>PROGRAMME</vt:lpstr>
      <vt:lpstr>PROGRAMME</vt:lpstr>
      <vt:lpstr>PROGRAMME</vt:lpstr>
      <vt:lpstr>TASKS</vt:lpstr>
      <vt:lpstr> </vt:lpstr>
      <vt:lpstr>SEE YOU SOON IN HELMOND!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Coordinators Meeting 4th October 2022</dc:title>
  <dc:creator>Romana</dc:creator>
  <cp:lastModifiedBy>Přikrylová Romana</cp:lastModifiedBy>
  <cp:revision>17</cp:revision>
  <dcterms:created xsi:type="dcterms:W3CDTF">2021-09-19T14:50:01Z</dcterms:created>
  <dcterms:modified xsi:type="dcterms:W3CDTF">2023-01-08T16:30:24Z</dcterms:modified>
</cp:coreProperties>
</file>