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12"/>
  </p:notesMasterIdLst>
  <p:sldIdLst>
    <p:sldId id="256" r:id="rId2"/>
    <p:sldId id="258" r:id="rId3"/>
    <p:sldId id="273" r:id="rId4"/>
    <p:sldId id="270" r:id="rId5"/>
    <p:sldId id="271" r:id="rId6"/>
    <p:sldId id="272" r:id="rId7"/>
    <p:sldId id="269" r:id="rId8"/>
    <p:sldId id="268" r:id="rId9"/>
    <p:sldId id="274" r:id="rId10"/>
    <p:sldId id="262" r:id="rId11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  <p:ext uri="http://customooxmlschemas.google.com/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13" roundtripDataSignature="AMtx7mjj6nqur6jqI8d4bYbpbDROFJC7B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5" d="100"/>
          <a:sy n="75" d="100"/>
        </p:scale>
        <p:origin x="300" y="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customschemas.google.com/relationships/presentationmetadata" Target="metadata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p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29" name="Google Shape;129;p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2a0b0bbb5e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1" name="Google Shape;101;g22a0b0bbb5e_2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2a0b0bbb5e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1" name="Google Shape;101;g22a0b0bbb5e_2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09062580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2a0b0bbb5e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1" name="Google Shape;101;g22a0b0bbb5e_2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8831799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2a0b0bbb5e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1" name="Google Shape;101;g22a0b0bbb5e_2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7466640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2a0b0bbb5e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1" name="Google Shape;101;g22a0b0bbb5e_2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26441504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2a0b0bbb5e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1" name="Google Shape;101;g22a0b0bbb5e_2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33419510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2a0b0bbb5e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1" name="Google Shape;101;g22a0b0bbb5e_2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69890855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22a0b0bbb5e_2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101" name="Google Shape;101;g22a0b0bbb5e_2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63638996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Úvodní snímek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5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25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2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2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2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Nadpis a svislý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3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34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3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3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3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vislý nadpis a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35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35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3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3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3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va obsahy" type="twoObj">
  <p:cSld name="TWO_OBJECTS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2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26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26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1" name="Google Shape;21;p2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2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3" name="Google Shape;23;p2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Nadpis a obsah" type="obj">
  <p:cSld name="OBJECT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27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2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7" name="Google Shape;27;p2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2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9" name="Google Shape;29;p2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Záhlaví oddílu" type="secHead">
  <p:cSld name="SECTION_HEADER">
    <p:spTree>
      <p:nvGrpSpPr>
        <p:cNvPr id="1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28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2" name="Google Shape;32;p28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33" name="Google Shape;33;p2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2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2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orovnání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29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29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29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29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29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2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2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2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Jenom nadpis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30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3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3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3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rázdný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3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3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3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bsah s titulkem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32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32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32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3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3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3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brázek s titulkem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33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33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33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3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3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3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1pPr>
            <a:lvl2pPr marL="0" lvl="1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2pPr>
            <a:lvl3pPr marL="0" lvl="2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3pPr>
            <a:lvl4pPr marL="0" lvl="3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4pPr>
            <a:lvl5pPr marL="0" lvl="4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5pPr>
            <a:lvl6pPr marL="0" lvl="5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6pPr>
            <a:lvl7pPr marL="0" lvl="6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7pPr>
            <a:lvl8pPr marL="0" lvl="7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8pPr>
            <a:lvl9pPr marL="0" lvl="8" indent="0" algn="r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2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2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2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2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spcAft>
                <a:spcPts val="0"/>
              </a:spcAft>
              <a:buClr>
                <a:srgbClr val="888888"/>
              </a:buClr>
              <a:buSzPts val="1200"/>
              <a:buFont typeface="Calibri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/>
          <p:nvPr/>
        </p:nvSpPr>
        <p:spPr>
          <a:xfrm>
            <a:off x="475487" y="476777"/>
            <a:ext cx="3864383" cy="3480257"/>
          </a:xfrm>
          <a:prstGeom prst="rect">
            <a:avLst/>
          </a:prstGeom>
          <a:solidFill>
            <a:srgbClr val="7F7F7F">
              <a:alpha val="23529"/>
            </a:srgbClr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rgbClr val="FFFFFF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" name="Google Shape;85;p1"/>
          <p:cNvSpPr/>
          <p:nvPr/>
        </p:nvSpPr>
        <p:spPr>
          <a:xfrm>
            <a:off x="475487" y="4118658"/>
            <a:ext cx="3864383" cy="2278771"/>
          </a:xfrm>
          <a:prstGeom prst="rect">
            <a:avLst/>
          </a:prstGeom>
          <a:solidFill>
            <a:srgbClr val="7F7F7F">
              <a:alpha val="23529"/>
            </a:srgbClr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rgbClr val="FFFFFF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" name="Google Shape;86;p1"/>
          <p:cNvSpPr/>
          <p:nvPr/>
        </p:nvSpPr>
        <p:spPr>
          <a:xfrm>
            <a:off x="4501415" y="476778"/>
            <a:ext cx="7212450" cy="5920653"/>
          </a:xfrm>
          <a:prstGeom prst="rect">
            <a:avLst/>
          </a:prstGeom>
          <a:solidFill>
            <a:schemeClr val="accent5">
              <a:alpha val="94509"/>
            </a:schemeClr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rgbClr val="FFFFFF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" name="Google Shape;87;p1"/>
          <p:cNvSpPr txBox="1">
            <a:spLocks noGrp="1"/>
          </p:cNvSpPr>
          <p:nvPr>
            <p:ph type="ctrTitle"/>
          </p:nvPr>
        </p:nvSpPr>
        <p:spPr>
          <a:xfrm>
            <a:off x="5141495" y="760490"/>
            <a:ext cx="5956353" cy="312982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4800"/>
              <a:buFont typeface="Calibri"/>
              <a:buNone/>
            </a:pPr>
            <a:r>
              <a:rPr lang="cs-CZ" sz="4800" dirty="0" err="1">
                <a:solidFill>
                  <a:srgbClr val="FFFFFF"/>
                </a:solidFill>
              </a:rPr>
              <a:t>Final</a:t>
            </a:r>
            <a:r>
              <a:rPr lang="cs-CZ" sz="4800" dirty="0">
                <a:solidFill>
                  <a:srgbClr val="FFFFFF"/>
                </a:solidFill>
              </a:rPr>
              <a:t> </a:t>
            </a:r>
            <a:r>
              <a:rPr lang="cs-CZ" sz="4800" dirty="0" err="1">
                <a:solidFill>
                  <a:srgbClr val="FFFFFF"/>
                </a:solidFill>
              </a:rPr>
              <a:t>Coordinators</a:t>
            </a:r>
            <a:r>
              <a:rPr lang="cs-CZ" sz="4800" dirty="0">
                <a:solidFill>
                  <a:srgbClr val="FFFFFF"/>
                </a:solidFill>
              </a:rPr>
              <a:t> Meeting</a:t>
            </a:r>
            <a:br>
              <a:rPr lang="cs-CZ" sz="4800" dirty="0">
                <a:solidFill>
                  <a:srgbClr val="FFFFFF"/>
                </a:solidFill>
              </a:rPr>
            </a:br>
            <a:r>
              <a:rPr lang="cs-CZ" sz="4800" dirty="0">
                <a:solidFill>
                  <a:srgbClr val="FFFFFF"/>
                </a:solidFill>
              </a:rPr>
              <a:t>1st June 2023</a:t>
            </a:r>
            <a:endParaRPr dirty="0"/>
          </a:p>
        </p:txBody>
      </p:sp>
      <p:sp>
        <p:nvSpPr>
          <p:cNvPr id="88" name="Google Shape;88;p1"/>
          <p:cNvSpPr txBox="1">
            <a:spLocks noGrp="1"/>
          </p:cNvSpPr>
          <p:nvPr>
            <p:ph type="subTitle" idx="1"/>
          </p:nvPr>
        </p:nvSpPr>
        <p:spPr>
          <a:xfrm>
            <a:off x="5141495" y="4173604"/>
            <a:ext cx="5956353" cy="192389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>
              <a:solidFill>
                <a:srgbClr val="FFFFFF"/>
              </a:solidFill>
            </a:endParaRPr>
          </a:p>
        </p:txBody>
      </p:sp>
      <p:pic>
        <p:nvPicPr>
          <p:cNvPr id="89" name="Google Shape;89;p1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783675" y="660649"/>
            <a:ext cx="3259173" cy="3112511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90" name="Google Shape;90;p1"/>
          <p:cNvCxnSpPr/>
          <p:nvPr/>
        </p:nvCxnSpPr>
        <p:spPr>
          <a:xfrm>
            <a:off x="5287478" y="4020397"/>
            <a:ext cx="3657600" cy="0"/>
          </a:xfrm>
          <a:prstGeom prst="straightConnector1">
            <a:avLst/>
          </a:prstGeom>
          <a:noFill/>
          <a:ln w="19050" cap="flat" cmpd="sng">
            <a:solidFill>
              <a:srgbClr val="FFFFFF">
                <a:alpha val="80000"/>
              </a:srgbClr>
            </a:solidFill>
            <a:prstDash val="solid"/>
            <a:miter lim="800000"/>
            <a:headEnd type="none" w="sm" len="sm"/>
            <a:tailEnd type="none" w="sm" len="sm"/>
          </a:ln>
        </p:spPr>
      </p:cxnSp>
      <p:pic>
        <p:nvPicPr>
          <p:cNvPr id="91" name="Google Shape;91;p1"/>
          <p:cNvPicPr preferRelativeResize="0"/>
          <p:nvPr/>
        </p:nvPicPr>
        <p:blipFill rotWithShape="1">
          <a:blip r:embed="rId4">
            <a:alphaModFix/>
          </a:blip>
          <a:srcRect/>
          <a:stretch/>
        </p:blipFill>
        <p:spPr>
          <a:xfrm>
            <a:off x="686366" y="4763809"/>
            <a:ext cx="3459637" cy="988467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400"/>
                                        <p:tgtEl>
                                          <p:spTgt spid="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8"/>
          <p:cNvSpPr/>
          <p:nvPr/>
        </p:nvSpPr>
        <p:spPr>
          <a:xfrm>
            <a:off x="0" y="2"/>
            <a:ext cx="12192000" cy="6857997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2" name="Google Shape;132;p8"/>
          <p:cNvSpPr txBox="1">
            <a:spLocks noGrp="1"/>
          </p:cNvSpPr>
          <p:nvPr>
            <p:ph type="ctrTitle"/>
          </p:nvPr>
        </p:nvSpPr>
        <p:spPr>
          <a:xfrm>
            <a:off x="982639" y="1012536"/>
            <a:ext cx="4613300" cy="316322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Calibri"/>
              <a:buNone/>
            </a:pPr>
            <a:br>
              <a:rPr lang="cs-CZ" sz="1600" dirty="0"/>
            </a:br>
            <a:br>
              <a:rPr lang="cs-CZ" sz="1600" dirty="0"/>
            </a:br>
            <a:br>
              <a:rPr lang="cs-CZ" sz="1600" dirty="0"/>
            </a:br>
            <a:r>
              <a:rPr lang="cs-CZ" sz="2800" b="1" dirty="0" err="1"/>
              <a:t>Thank</a:t>
            </a:r>
            <a:r>
              <a:rPr lang="cs-CZ" sz="2800" b="1" dirty="0"/>
              <a:t> </a:t>
            </a:r>
            <a:r>
              <a:rPr lang="cs-CZ" sz="2800" b="1" dirty="0" err="1"/>
              <a:t>you</a:t>
            </a:r>
            <a:r>
              <a:rPr lang="cs-CZ" sz="2800" b="1" dirty="0"/>
              <a:t> </a:t>
            </a:r>
            <a:r>
              <a:rPr lang="cs-CZ" sz="2800" b="1" dirty="0" err="1"/>
              <a:t>for</a:t>
            </a:r>
            <a:r>
              <a:rPr lang="cs-CZ" sz="2800" b="1" dirty="0"/>
              <a:t> </a:t>
            </a:r>
            <a:r>
              <a:rPr lang="cs-CZ" sz="2800" b="1" dirty="0" err="1"/>
              <a:t>all</a:t>
            </a:r>
            <a:r>
              <a:rPr lang="cs-CZ" sz="2800" b="1" dirty="0"/>
              <a:t> </a:t>
            </a:r>
            <a:r>
              <a:rPr lang="cs-CZ" sz="2800" b="1" dirty="0" err="1"/>
              <a:t>your</a:t>
            </a:r>
            <a:r>
              <a:rPr lang="cs-CZ" sz="2800" b="1" dirty="0"/>
              <a:t> </a:t>
            </a:r>
            <a:r>
              <a:rPr lang="cs-CZ" sz="2800" b="1" dirty="0" err="1"/>
              <a:t>effort</a:t>
            </a:r>
            <a:r>
              <a:rPr lang="cs-CZ" sz="2800" b="1" dirty="0"/>
              <a:t>, </a:t>
            </a:r>
            <a:r>
              <a:rPr lang="cs-CZ" sz="2800" b="1" dirty="0" err="1"/>
              <a:t>you</a:t>
            </a:r>
            <a:r>
              <a:rPr lang="cs-CZ" sz="2800" b="1" dirty="0"/>
              <a:t> are a </a:t>
            </a:r>
            <a:r>
              <a:rPr lang="cs-CZ" sz="2800" b="1" dirty="0" err="1"/>
              <a:t>great</a:t>
            </a:r>
            <a:r>
              <a:rPr lang="cs-CZ" sz="2800" b="1" dirty="0"/>
              <a:t> team!</a:t>
            </a:r>
            <a:br>
              <a:rPr lang="cs-CZ" sz="2800" b="1" dirty="0"/>
            </a:br>
            <a:br>
              <a:rPr lang="cs-CZ" sz="2800" b="1" dirty="0"/>
            </a:br>
            <a:endParaRPr sz="2800" b="1" dirty="0"/>
          </a:p>
        </p:txBody>
      </p:sp>
      <p:sp>
        <p:nvSpPr>
          <p:cNvPr id="133" name="Google Shape;133;p8"/>
          <p:cNvSpPr txBox="1">
            <a:spLocks noGrp="1"/>
          </p:cNvSpPr>
          <p:nvPr>
            <p:ph type="subTitle" idx="1"/>
          </p:nvPr>
        </p:nvSpPr>
        <p:spPr>
          <a:xfrm>
            <a:off x="982638" y="4389120"/>
            <a:ext cx="4408228" cy="119281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/>
          <a:p>
            <a:pPr marL="0" lvl="0" indent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</a:pPr>
            <a:endParaRPr dirty="0"/>
          </a:p>
        </p:txBody>
      </p:sp>
      <p:sp>
        <p:nvSpPr>
          <p:cNvPr id="134" name="Google Shape;134;p8"/>
          <p:cNvSpPr/>
          <p:nvPr/>
        </p:nvSpPr>
        <p:spPr>
          <a:xfrm flipH="1">
            <a:off x="8123336" y="-3"/>
            <a:ext cx="4068664" cy="6858000"/>
          </a:xfrm>
          <a:prstGeom prst="rect">
            <a:avLst/>
          </a:prstGeom>
          <a:gradFill>
            <a:gsLst>
              <a:gs pos="0">
                <a:srgbClr val="000000"/>
              </a:gs>
              <a:gs pos="26000">
                <a:srgbClr val="000000"/>
              </a:gs>
              <a:gs pos="100000">
                <a:schemeClr val="accent1"/>
              </a:gs>
            </a:gsLst>
            <a:lin ang="9000000" scaled="0"/>
          </a:gra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5" name="Google Shape;135;p8"/>
          <p:cNvSpPr/>
          <p:nvPr/>
        </p:nvSpPr>
        <p:spPr>
          <a:xfrm flipH="1">
            <a:off x="8123336" y="-3"/>
            <a:ext cx="3611463" cy="6858000"/>
          </a:xfrm>
          <a:prstGeom prst="rect">
            <a:avLst/>
          </a:prstGeom>
          <a:gradFill>
            <a:gsLst>
              <a:gs pos="0">
                <a:srgbClr val="2F5496">
                  <a:alpha val="55294"/>
                </a:srgbClr>
              </a:gs>
              <a:gs pos="100000">
                <a:srgbClr val="000000">
                  <a:alpha val="51372"/>
                </a:srgbClr>
              </a:gs>
            </a:gsLst>
            <a:lin ang="5400000" scaled="0"/>
          </a:gra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6" name="Google Shape;136;p8"/>
          <p:cNvSpPr/>
          <p:nvPr/>
        </p:nvSpPr>
        <p:spPr>
          <a:xfrm rot="5400000">
            <a:off x="8230721" y="-107390"/>
            <a:ext cx="3853890" cy="4068665"/>
          </a:xfrm>
          <a:prstGeom prst="rect">
            <a:avLst/>
          </a:prstGeom>
          <a:gradFill>
            <a:gsLst>
              <a:gs pos="0">
                <a:srgbClr val="000000">
                  <a:alpha val="33333"/>
                </a:srgbClr>
              </a:gs>
              <a:gs pos="96000">
                <a:srgbClr val="4472C4">
                  <a:alpha val="0"/>
                </a:srgbClr>
              </a:gs>
              <a:gs pos="100000">
                <a:srgbClr val="4472C4">
                  <a:alpha val="0"/>
                </a:srgbClr>
              </a:gs>
            </a:gsLst>
            <a:lin ang="8400000" scaled="0"/>
          </a:gra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Calibri"/>
              <a:buNone/>
            </a:pPr>
            <a:endParaRPr sz="1800" b="0" i="0" u="none" strike="noStrike" cap="non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137" name="Google Shape;137;p8"/>
          <p:cNvPicPr preferRelativeResize="0"/>
          <p:nvPr/>
        </p:nvPicPr>
        <p:blipFill rotWithShape="1">
          <a:blip r:embed="rId3">
            <a:alphaModFix/>
          </a:blip>
          <a:srcRect l="4500" r="3" b="3"/>
          <a:stretch/>
        </p:blipFill>
        <p:spPr>
          <a:xfrm>
            <a:off x="6096000" y="1012536"/>
            <a:ext cx="4756162" cy="4756162"/>
          </a:xfrm>
          <a:custGeom>
            <a:avLst/>
            <a:gdLst/>
            <a:ahLst/>
            <a:cxnLst/>
            <a:rect l="l" t="t" r="r" b="b"/>
            <a:pathLst>
              <a:path w="5031136" h="5031136" extrusionOk="0">
                <a:moveTo>
                  <a:pt x="2515568" y="0"/>
                </a:moveTo>
                <a:cubicBezTo>
                  <a:pt x="3904878" y="0"/>
                  <a:pt x="5031136" y="1126258"/>
                  <a:pt x="5031136" y="2515568"/>
                </a:cubicBezTo>
                <a:cubicBezTo>
                  <a:pt x="5031136" y="3904878"/>
                  <a:pt x="3904878" y="5031136"/>
                  <a:pt x="2515568" y="5031136"/>
                </a:cubicBezTo>
                <a:cubicBezTo>
                  <a:pt x="1126258" y="5031136"/>
                  <a:pt x="0" y="3904878"/>
                  <a:pt x="0" y="2515568"/>
                </a:cubicBezTo>
                <a:cubicBezTo>
                  <a:pt x="0" y="1126258"/>
                  <a:pt x="1126258" y="0"/>
                  <a:pt x="2515568" y="0"/>
                </a:cubicBezTo>
                <a:close/>
              </a:path>
            </a:pathLst>
          </a:cu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2a0b0bbb5e_2_0"/>
          <p:cNvSpPr txBox="1">
            <a:spLocks noGrp="1"/>
          </p:cNvSpPr>
          <p:nvPr>
            <p:ph type="ctrTitle"/>
          </p:nvPr>
        </p:nvSpPr>
        <p:spPr>
          <a:xfrm>
            <a:off x="1524000" y="1122366"/>
            <a:ext cx="9144000" cy="56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 fontScale="90000"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alibri"/>
              <a:buNone/>
            </a:pPr>
            <a:r>
              <a:rPr lang="cs-CZ" sz="4300" dirty="0"/>
              <a:t>MOBILITY TOOL – LEARNING, TEACHING, TRAINING ACTIVITIES</a:t>
            </a:r>
            <a:endParaRPr sz="4300" dirty="0"/>
          </a:p>
        </p:txBody>
      </p:sp>
      <p:sp>
        <p:nvSpPr>
          <p:cNvPr id="104" name="Google Shape;104;g22a0b0bbb5e_2_0"/>
          <p:cNvSpPr txBox="1">
            <a:spLocks noGrp="1"/>
          </p:cNvSpPr>
          <p:nvPr>
            <p:ph type="subTitle" idx="1"/>
          </p:nvPr>
        </p:nvSpPr>
        <p:spPr>
          <a:xfrm>
            <a:off x="1524000" y="1431350"/>
            <a:ext cx="9084900" cy="457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lang="cs-CZ" sz="2000" b="1" dirty="0"/>
          </a:p>
          <a:p>
            <a:pPr marL="0" lvl="0" indent="0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r>
              <a:rPr lang="cs-CZ" sz="2000" b="1" dirty="0"/>
              <a:t>C1 – </a:t>
            </a:r>
            <a:r>
              <a:rPr lang="cs-CZ" sz="2000" b="1" dirty="0" err="1"/>
              <a:t>Portuguese</a:t>
            </a:r>
            <a:r>
              <a:rPr lang="cs-CZ" sz="2000" b="1" dirty="0"/>
              <a:t> mobility </a:t>
            </a:r>
            <a:r>
              <a:rPr lang="cs-CZ" sz="2000" b="1" dirty="0" err="1"/>
              <a:t>is</a:t>
            </a:r>
            <a:r>
              <a:rPr lang="cs-CZ" sz="2000" b="1" dirty="0"/>
              <a:t> </a:t>
            </a:r>
            <a:r>
              <a:rPr lang="cs-CZ" sz="2000" b="1" dirty="0" err="1"/>
              <a:t>missing</a:t>
            </a:r>
            <a:endParaRPr lang="cs-CZ" sz="2000" b="1" dirty="0"/>
          </a:p>
          <a:p>
            <a:pPr marL="0" lvl="0" indent="0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r>
              <a:rPr lang="cs-CZ" sz="2000" b="1" dirty="0"/>
              <a:t>C2 = OK</a:t>
            </a:r>
          </a:p>
          <a:p>
            <a:pPr marL="0" lvl="0" indent="0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r>
              <a:rPr lang="cs-CZ" sz="2000" b="1" dirty="0"/>
              <a:t>C3 – </a:t>
            </a:r>
            <a:r>
              <a:rPr lang="cs-CZ" sz="2000" b="1" dirty="0" err="1"/>
              <a:t>Danish</a:t>
            </a:r>
            <a:r>
              <a:rPr lang="cs-CZ" sz="2000" b="1" dirty="0"/>
              <a:t> mobility </a:t>
            </a:r>
            <a:r>
              <a:rPr lang="cs-CZ" sz="2000" b="1" dirty="0" err="1"/>
              <a:t>is</a:t>
            </a:r>
            <a:r>
              <a:rPr lang="cs-CZ" sz="2000" b="1" dirty="0"/>
              <a:t> </a:t>
            </a:r>
            <a:r>
              <a:rPr lang="cs-CZ" sz="2000" b="1" dirty="0" err="1"/>
              <a:t>missing</a:t>
            </a:r>
            <a:endParaRPr lang="cs-CZ" sz="2000" b="1" dirty="0"/>
          </a:p>
          <a:p>
            <a:pPr marL="0" lvl="0" indent="0">
              <a:lnSpc>
                <a:spcPct val="70000"/>
              </a:lnSpc>
              <a:buSzPts val="688"/>
            </a:pPr>
            <a:r>
              <a:rPr lang="cs-CZ" sz="2000" b="1" dirty="0"/>
              <a:t>C4 - </a:t>
            </a:r>
            <a:r>
              <a:rPr lang="cs-CZ" sz="2000" b="1" dirty="0" err="1"/>
              <a:t>Danish</a:t>
            </a:r>
            <a:r>
              <a:rPr lang="cs-CZ" sz="2000" b="1" dirty="0"/>
              <a:t> mobility </a:t>
            </a:r>
            <a:r>
              <a:rPr lang="cs-CZ" sz="2000" b="1" dirty="0" err="1"/>
              <a:t>is</a:t>
            </a:r>
            <a:r>
              <a:rPr lang="cs-CZ" sz="2000" b="1" dirty="0"/>
              <a:t> </a:t>
            </a:r>
            <a:r>
              <a:rPr lang="cs-CZ" sz="2000" b="1" dirty="0" err="1"/>
              <a:t>missing</a:t>
            </a:r>
            <a:endParaRPr lang="cs-CZ" sz="2000" b="1" dirty="0"/>
          </a:p>
          <a:p>
            <a:pPr marL="0" lvl="0" indent="0">
              <a:lnSpc>
                <a:spcPct val="70000"/>
              </a:lnSpc>
              <a:buSzPts val="688"/>
            </a:pPr>
            <a:r>
              <a:rPr lang="cs-CZ" sz="2000" b="1" dirty="0"/>
              <a:t>C5 - </a:t>
            </a:r>
            <a:r>
              <a:rPr lang="cs-CZ" sz="2000" b="1" dirty="0" err="1"/>
              <a:t>Danish</a:t>
            </a:r>
            <a:r>
              <a:rPr lang="cs-CZ" sz="2000" b="1" dirty="0"/>
              <a:t> mobility </a:t>
            </a:r>
            <a:r>
              <a:rPr lang="cs-CZ" sz="2000" b="1" dirty="0" err="1"/>
              <a:t>is</a:t>
            </a:r>
            <a:r>
              <a:rPr lang="cs-CZ" sz="2000" b="1" dirty="0"/>
              <a:t> </a:t>
            </a:r>
            <a:r>
              <a:rPr lang="cs-CZ" sz="2000" b="1" dirty="0" err="1"/>
              <a:t>missing</a:t>
            </a:r>
            <a:endParaRPr lang="cs-CZ" sz="2000" b="1" dirty="0"/>
          </a:p>
          <a:p>
            <a:pPr marL="0" lvl="0" indent="0">
              <a:lnSpc>
                <a:spcPct val="70000"/>
              </a:lnSpc>
              <a:buSzPts val="688"/>
            </a:pPr>
            <a:r>
              <a:rPr lang="cs-CZ" sz="2000" b="1" dirty="0"/>
              <a:t>        </a:t>
            </a:r>
            <a:r>
              <a:rPr lang="cs-CZ" sz="2000" b="1" dirty="0" err="1"/>
              <a:t>Dutch</a:t>
            </a:r>
            <a:r>
              <a:rPr lang="cs-CZ" sz="2000" b="1" dirty="0"/>
              <a:t> mobility </a:t>
            </a:r>
            <a:r>
              <a:rPr lang="cs-CZ" sz="2000" b="1" dirty="0" err="1"/>
              <a:t>is</a:t>
            </a:r>
            <a:r>
              <a:rPr lang="cs-CZ" sz="2000" b="1" dirty="0"/>
              <a:t> </a:t>
            </a:r>
            <a:r>
              <a:rPr lang="cs-CZ" sz="2000" b="1" dirty="0" err="1"/>
              <a:t>missing</a:t>
            </a:r>
            <a:endParaRPr lang="cs-CZ" sz="2000" b="1" dirty="0"/>
          </a:p>
          <a:p>
            <a:pPr marL="0" lvl="0" indent="0">
              <a:lnSpc>
                <a:spcPct val="70000"/>
              </a:lnSpc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342900" lvl="0" indent="-34290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FontTx/>
              <a:buChar char="-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sz="2000" b="1" dirty="0"/>
          </a:p>
        </p:txBody>
      </p:sp>
      <p:pic>
        <p:nvPicPr>
          <p:cNvPr id="105" name="Google Shape;105;g22a0b0bbb5e_2_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0400379" y="695641"/>
            <a:ext cx="1579204" cy="1577651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2a0b0bbb5e_2_0"/>
          <p:cNvSpPr txBox="1">
            <a:spLocks noGrp="1"/>
          </p:cNvSpPr>
          <p:nvPr>
            <p:ph type="ctrTitle"/>
          </p:nvPr>
        </p:nvSpPr>
        <p:spPr>
          <a:xfrm>
            <a:off x="1524000" y="1122366"/>
            <a:ext cx="9144000" cy="56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 fontScale="90000"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alibri"/>
              <a:buNone/>
            </a:pPr>
            <a:r>
              <a:rPr lang="cs-CZ" sz="4300" dirty="0"/>
              <a:t>MOBILITY TOOL – BUDGET</a:t>
            </a:r>
            <a:endParaRPr sz="4300" dirty="0"/>
          </a:p>
        </p:txBody>
      </p:sp>
      <p:sp>
        <p:nvSpPr>
          <p:cNvPr id="104" name="Google Shape;104;g22a0b0bbb5e_2_0"/>
          <p:cNvSpPr txBox="1">
            <a:spLocks noGrp="1"/>
          </p:cNvSpPr>
          <p:nvPr>
            <p:ph type="subTitle" idx="1"/>
          </p:nvPr>
        </p:nvSpPr>
        <p:spPr>
          <a:xfrm>
            <a:off x="1524000" y="1431350"/>
            <a:ext cx="9084900" cy="457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lang="cs-CZ" sz="2000" b="1" dirty="0"/>
          </a:p>
          <a:p>
            <a:pPr marL="0" lvl="0" indent="0">
              <a:lnSpc>
                <a:spcPct val="70000"/>
              </a:lnSpc>
              <a:buSzPts val="688"/>
            </a:pPr>
            <a:r>
              <a:rPr lang="cs-CZ" sz="2000" b="1" dirty="0"/>
              <a:t>Has </a:t>
            </a:r>
            <a:r>
              <a:rPr lang="cs-CZ" sz="2000" b="1" dirty="0" err="1"/>
              <a:t>everybody</a:t>
            </a:r>
            <a:r>
              <a:rPr lang="cs-CZ" sz="2000" b="1" dirty="0"/>
              <a:t> </a:t>
            </a:r>
            <a:r>
              <a:rPr lang="cs-CZ" sz="2000" b="1" dirty="0" err="1"/>
              <a:t>filled</a:t>
            </a:r>
            <a:r>
              <a:rPr lang="cs-CZ" sz="2000" b="1" dirty="0"/>
              <a:t> </a:t>
            </a:r>
            <a:r>
              <a:rPr lang="cs-CZ" sz="2000" b="1" dirty="0" err="1"/>
              <a:t>it</a:t>
            </a:r>
            <a:r>
              <a:rPr lang="cs-CZ" sz="2000" b="1" dirty="0"/>
              <a:t> in?</a:t>
            </a:r>
          </a:p>
          <a:p>
            <a:pPr marL="0" lvl="0" indent="0">
              <a:lnSpc>
                <a:spcPct val="70000"/>
              </a:lnSpc>
              <a:buSzPts val="688"/>
            </a:pPr>
            <a:endParaRPr lang="cs-CZ" sz="2000" b="1" dirty="0"/>
          </a:p>
          <a:p>
            <a:pPr marL="0" lvl="0" indent="0">
              <a:lnSpc>
                <a:spcPct val="70000"/>
              </a:lnSpc>
              <a:buSzPts val="688"/>
            </a:pPr>
            <a:endParaRPr lang="cs-CZ" sz="2000" b="1" dirty="0"/>
          </a:p>
          <a:p>
            <a:pPr marL="0" lvl="0" indent="0">
              <a:lnSpc>
                <a:spcPct val="70000"/>
              </a:lnSpc>
              <a:buSzPts val="688"/>
            </a:pPr>
            <a:r>
              <a:rPr lang="cs-CZ" sz="3600" dirty="0"/>
              <a:t>MOBILITY TOOL – OTHER PROJECT EVENTS</a:t>
            </a:r>
            <a:endParaRPr lang="cs-CZ" sz="3600" b="1" dirty="0"/>
          </a:p>
          <a:p>
            <a:pPr marL="0" lvl="0" indent="0">
              <a:lnSpc>
                <a:spcPct val="70000"/>
              </a:lnSpc>
              <a:buSzPts val="688"/>
            </a:pPr>
            <a:r>
              <a:rPr lang="cs-CZ" sz="2000" b="1" dirty="0" err="1"/>
              <a:t>The</a:t>
            </a:r>
            <a:r>
              <a:rPr lang="cs-CZ" sz="2000" b="1" dirty="0"/>
              <a:t> </a:t>
            </a:r>
            <a:r>
              <a:rPr lang="cs-CZ" sz="2000" b="1" dirty="0" err="1"/>
              <a:t>coordinator</a:t>
            </a:r>
            <a:r>
              <a:rPr lang="cs-CZ" sz="2000" b="1" dirty="0"/>
              <a:t> </a:t>
            </a:r>
            <a:r>
              <a:rPr lang="cs-CZ" sz="2000" b="1" dirty="0" err="1"/>
              <a:t>will</a:t>
            </a:r>
            <a:r>
              <a:rPr lang="cs-CZ" sz="2000" b="1" dirty="0"/>
              <a:t> </a:t>
            </a:r>
            <a:r>
              <a:rPr lang="cs-CZ" sz="2000" b="1" dirty="0" err="1"/>
              <a:t>fill</a:t>
            </a:r>
            <a:r>
              <a:rPr lang="cs-CZ" sz="2000" b="1" dirty="0"/>
              <a:t> </a:t>
            </a:r>
            <a:r>
              <a:rPr lang="cs-CZ" sz="2000" b="1" dirty="0" err="1"/>
              <a:t>it</a:t>
            </a:r>
            <a:r>
              <a:rPr lang="cs-CZ" sz="2000" b="1" dirty="0"/>
              <a:t> in.</a:t>
            </a:r>
          </a:p>
          <a:p>
            <a:pPr marL="0" lvl="0" indent="0">
              <a:lnSpc>
                <a:spcPct val="70000"/>
              </a:lnSpc>
              <a:buSzPts val="688"/>
            </a:pPr>
            <a:endParaRPr lang="cs-CZ" sz="2000" b="1" dirty="0"/>
          </a:p>
          <a:p>
            <a:pPr marL="0" lvl="0" indent="0" algn="l">
              <a:lnSpc>
                <a:spcPct val="70000"/>
              </a:lnSpc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342900" lvl="0" indent="-34290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FontTx/>
              <a:buChar char="-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sz="2000" b="1" dirty="0"/>
          </a:p>
        </p:txBody>
      </p:sp>
      <p:pic>
        <p:nvPicPr>
          <p:cNvPr id="105" name="Google Shape;105;g22a0b0bbb5e_2_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0400379" y="695641"/>
            <a:ext cx="1579204" cy="157765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03658295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2a0b0bbb5e_2_0"/>
          <p:cNvSpPr txBox="1">
            <a:spLocks noGrp="1"/>
          </p:cNvSpPr>
          <p:nvPr>
            <p:ph type="ctrTitle"/>
          </p:nvPr>
        </p:nvSpPr>
        <p:spPr>
          <a:xfrm>
            <a:off x="1524000" y="1122366"/>
            <a:ext cx="9144000" cy="56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 fontScale="90000"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alibri"/>
              <a:buNone/>
            </a:pPr>
            <a:r>
              <a:rPr lang="cs-CZ" sz="4300" dirty="0"/>
              <a:t>MOBILITY TOOL – FINAL REPORT – STEP 1</a:t>
            </a:r>
            <a:endParaRPr sz="4300" dirty="0"/>
          </a:p>
        </p:txBody>
      </p:sp>
      <p:sp>
        <p:nvSpPr>
          <p:cNvPr id="104" name="Google Shape;104;g22a0b0bbb5e_2_0"/>
          <p:cNvSpPr txBox="1">
            <a:spLocks noGrp="1"/>
          </p:cNvSpPr>
          <p:nvPr>
            <p:ph type="subTitle" idx="1"/>
          </p:nvPr>
        </p:nvSpPr>
        <p:spPr>
          <a:xfrm>
            <a:off x="1524000" y="1431350"/>
            <a:ext cx="9084900" cy="457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lang="cs-CZ" sz="2000" b="1" dirty="0"/>
          </a:p>
          <a:p>
            <a:r>
              <a:rPr lang="en-US" b="1" dirty="0"/>
              <a:t>Step 1: Coordinator's report</a:t>
            </a:r>
            <a:endParaRPr lang="en-US" dirty="0"/>
          </a:p>
          <a:p>
            <a:r>
              <a:rPr lang="cs-CZ" dirty="0"/>
              <a:t>C</a:t>
            </a:r>
            <a:r>
              <a:rPr lang="en-US" dirty="0" err="1"/>
              <a:t>oordinator</a:t>
            </a:r>
            <a:r>
              <a:rPr lang="en-US" dirty="0"/>
              <a:t> of the partnership, must complete this 'partnership report‘</a:t>
            </a:r>
            <a:r>
              <a:rPr lang="cs-CZ" dirty="0"/>
              <a:t>. </a:t>
            </a:r>
            <a:r>
              <a:rPr lang="en-US" dirty="0"/>
              <a:t>The information in Mobility Tool+ is always visible to  partner</a:t>
            </a:r>
            <a:r>
              <a:rPr lang="cs-CZ" dirty="0"/>
              <a:t>s</a:t>
            </a:r>
            <a:r>
              <a:rPr lang="en-US" dirty="0"/>
              <a:t>, but they are not able to change it.</a:t>
            </a:r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342900" lvl="0" indent="-34290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FontTx/>
              <a:buChar char="-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sz="2000" b="1" dirty="0"/>
          </a:p>
        </p:txBody>
      </p:sp>
      <p:pic>
        <p:nvPicPr>
          <p:cNvPr id="105" name="Google Shape;105;g22a0b0bbb5e_2_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0400379" y="695641"/>
            <a:ext cx="1579204" cy="157765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8517959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2a0b0bbb5e_2_0"/>
          <p:cNvSpPr txBox="1">
            <a:spLocks noGrp="1"/>
          </p:cNvSpPr>
          <p:nvPr>
            <p:ph type="ctrTitle"/>
          </p:nvPr>
        </p:nvSpPr>
        <p:spPr>
          <a:xfrm>
            <a:off x="1524000" y="1122366"/>
            <a:ext cx="9144000" cy="56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 fontScale="90000"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alibri"/>
              <a:buNone/>
            </a:pPr>
            <a:r>
              <a:rPr lang="cs-CZ" sz="4300" dirty="0"/>
              <a:t>MOBILITY TOOL – FINAL REPORT – STEP 2</a:t>
            </a:r>
            <a:endParaRPr sz="4300" dirty="0"/>
          </a:p>
        </p:txBody>
      </p:sp>
      <p:sp>
        <p:nvSpPr>
          <p:cNvPr id="104" name="Google Shape;104;g22a0b0bbb5e_2_0"/>
          <p:cNvSpPr txBox="1">
            <a:spLocks noGrp="1"/>
          </p:cNvSpPr>
          <p:nvPr>
            <p:ph type="subTitle" idx="1"/>
          </p:nvPr>
        </p:nvSpPr>
        <p:spPr>
          <a:xfrm>
            <a:off x="1524000" y="1431350"/>
            <a:ext cx="9084900" cy="457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lang="cs-CZ" sz="2000" b="1" dirty="0"/>
          </a:p>
          <a:p>
            <a:r>
              <a:rPr lang="en-US" b="1" dirty="0"/>
              <a:t>Step 2: Getting the report ready for submission</a:t>
            </a:r>
            <a:endParaRPr lang="en-US" dirty="0"/>
          </a:p>
          <a:p>
            <a:r>
              <a:rPr lang="en-US" dirty="0"/>
              <a:t>Once you have completed the partnership report, you will be able to indicate that you are 'ready for submission'. </a:t>
            </a:r>
            <a:r>
              <a:rPr lang="en-US" b="1" dirty="0"/>
              <a:t>Your partner schools should then </a:t>
            </a:r>
            <a:r>
              <a:rPr lang="en-US" b="1" dirty="0" err="1"/>
              <a:t>finalise</a:t>
            </a:r>
            <a:r>
              <a:rPr lang="en-US" b="1" dirty="0"/>
              <a:t> their own parts of the report. </a:t>
            </a:r>
            <a:r>
              <a:rPr lang="en-US" dirty="0"/>
              <a:t>Their work consists of defining the details of their own budget, including the groups of participants they have sent to the project activities. </a:t>
            </a:r>
            <a:r>
              <a:rPr lang="en-US" b="1" dirty="0"/>
              <a:t>Once they have finished, they must indicate that they are also 'ready for submission‘.</a:t>
            </a:r>
            <a:endParaRPr lang="cs-CZ" b="1" dirty="0"/>
          </a:p>
          <a:p>
            <a:r>
              <a:rPr lang="en-US" dirty="0"/>
              <a:t>Note that the partner schools may start filling in their report before you have </a:t>
            </a:r>
            <a:r>
              <a:rPr lang="en-US" dirty="0" err="1"/>
              <a:t>finalised</a:t>
            </a:r>
            <a:r>
              <a:rPr lang="en-US" dirty="0"/>
              <a:t> your own, </a:t>
            </a:r>
            <a:r>
              <a:rPr lang="en-US" b="1" dirty="0"/>
              <a:t>however they can only complete it by marking it as 'ready for submission' after you have finished with your part.</a:t>
            </a:r>
          </a:p>
          <a:p>
            <a:endParaRPr lang="en-US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sz="2000" b="1" dirty="0"/>
          </a:p>
        </p:txBody>
      </p:sp>
      <p:pic>
        <p:nvPicPr>
          <p:cNvPr id="105" name="Google Shape;105;g22a0b0bbb5e_2_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0400379" y="695641"/>
            <a:ext cx="1579204" cy="157765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44236784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2a0b0bbb5e_2_0"/>
          <p:cNvSpPr txBox="1">
            <a:spLocks noGrp="1"/>
          </p:cNvSpPr>
          <p:nvPr>
            <p:ph type="ctrTitle"/>
          </p:nvPr>
        </p:nvSpPr>
        <p:spPr>
          <a:xfrm>
            <a:off x="1524000" y="1122366"/>
            <a:ext cx="9144000" cy="56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 fontScale="90000"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alibri"/>
              <a:buNone/>
            </a:pPr>
            <a:r>
              <a:rPr lang="cs-CZ" sz="4300" dirty="0"/>
              <a:t>MOBILITY TOOL – FINAL REPORT – STEP 3</a:t>
            </a:r>
            <a:endParaRPr sz="4300" dirty="0"/>
          </a:p>
        </p:txBody>
      </p:sp>
      <p:sp>
        <p:nvSpPr>
          <p:cNvPr id="104" name="Google Shape;104;g22a0b0bbb5e_2_0"/>
          <p:cNvSpPr txBox="1">
            <a:spLocks noGrp="1"/>
          </p:cNvSpPr>
          <p:nvPr>
            <p:ph type="subTitle" idx="1"/>
          </p:nvPr>
        </p:nvSpPr>
        <p:spPr>
          <a:xfrm>
            <a:off x="1524000" y="1431350"/>
            <a:ext cx="9084900" cy="457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lang="cs-CZ" sz="2000" b="1" dirty="0"/>
          </a:p>
          <a:p>
            <a:r>
              <a:rPr lang="en-US" b="1" dirty="0"/>
              <a:t>Step 3: Submitting the joint partnership report</a:t>
            </a:r>
            <a:endParaRPr lang="en-US" dirty="0"/>
          </a:p>
          <a:p>
            <a:r>
              <a:rPr lang="en-US" dirty="0"/>
              <a:t>Once all partner schools have declared that they are ready, </a:t>
            </a:r>
            <a:r>
              <a:rPr lang="cs-CZ" b="1" dirty="0" err="1"/>
              <a:t>the</a:t>
            </a:r>
            <a:r>
              <a:rPr lang="cs-CZ" b="1" dirty="0"/>
              <a:t> </a:t>
            </a:r>
            <a:r>
              <a:rPr lang="cs-CZ" b="1" dirty="0" err="1"/>
              <a:t>coordinator</a:t>
            </a:r>
            <a:r>
              <a:rPr lang="en-US" b="1" dirty="0"/>
              <a:t> will be able to submit the complete partnership report to National Agency. </a:t>
            </a:r>
            <a:r>
              <a:rPr lang="en-US" dirty="0"/>
              <a:t>The National Agencies handling the Grant Agreements with your partner schools will receive the reports of your partner schools at the same time.</a:t>
            </a:r>
            <a:endParaRPr lang="cs-CZ" dirty="0"/>
          </a:p>
          <a:p>
            <a:endParaRPr lang="cs-CZ" dirty="0"/>
          </a:p>
          <a:p>
            <a:r>
              <a:rPr lang="cs-CZ" dirty="0"/>
              <a:t>DEADLINE – 30th </a:t>
            </a:r>
            <a:r>
              <a:rPr lang="cs-CZ" dirty="0" err="1"/>
              <a:t>September</a:t>
            </a:r>
            <a:endParaRPr lang="en-US" dirty="0"/>
          </a:p>
          <a:p>
            <a:pPr marL="0" lvl="0" indent="0">
              <a:lnSpc>
                <a:spcPct val="70000"/>
              </a:lnSpc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342900" lvl="0" indent="-34290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FontTx/>
              <a:buChar char="-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sz="2000" b="1" dirty="0"/>
          </a:p>
        </p:txBody>
      </p:sp>
      <p:pic>
        <p:nvPicPr>
          <p:cNvPr id="105" name="Google Shape;105;g22a0b0bbb5e_2_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0400379" y="695641"/>
            <a:ext cx="1579204" cy="157765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049354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2a0b0bbb5e_2_0"/>
          <p:cNvSpPr txBox="1">
            <a:spLocks noGrp="1"/>
          </p:cNvSpPr>
          <p:nvPr>
            <p:ph type="ctrTitle"/>
          </p:nvPr>
        </p:nvSpPr>
        <p:spPr>
          <a:xfrm>
            <a:off x="1524000" y="1122366"/>
            <a:ext cx="9144000" cy="56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 fontScale="90000"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alibri"/>
              <a:buNone/>
            </a:pPr>
            <a:r>
              <a:rPr lang="cs-CZ" sz="4300" dirty="0"/>
              <a:t>MOBILITY TOOL - TIMETABLE</a:t>
            </a:r>
            <a:endParaRPr sz="4300" dirty="0"/>
          </a:p>
        </p:txBody>
      </p:sp>
      <p:sp>
        <p:nvSpPr>
          <p:cNvPr id="104" name="Google Shape;104;g22a0b0bbb5e_2_0"/>
          <p:cNvSpPr txBox="1">
            <a:spLocks noGrp="1"/>
          </p:cNvSpPr>
          <p:nvPr>
            <p:ph type="subTitle" idx="1"/>
          </p:nvPr>
        </p:nvSpPr>
        <p:spPr>
          <a:xfrm>
            <a:off x="1524000" y="1431350"/>
            <a:ext cx="9084900" cy="457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r>
              <a:rPr lang="cs-CZ" sz="2000" b="1" dirty="0"/>
              <a:t>P1 – P22 </a:t>
            </a:r>
            <a:r>
              <a:rPr lang="cs-CZ" sz="2000" b="1" dirty="0" err="1"/>
              <a:t>activities</a:t>
            </a: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>
              <a:lnSpc>
                <a:spcPct val="70000"/>
              </a:lnSpc>
              <a:buSzPts val="688"/>
            </a:pPr>
            <a:r>
              <a:rPr lang="cs-CZ" sz="3600" dirty="0"/>
              <a:t>EPRP PLATFORM</a:t>
            </a:r>
            <a:endParaRPr lang="cs-CZ" sz="2000" dirty="0"/>
          </a:p>
          <a:p>
            <a:pPr marL="0" lvl="0" indent="0">
              <a:lnSpc>
                <a:spcPct val="70000"/>
              </a:lnSpc>
              <a:buSzPts val="688"/>
            </a:pP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coordinator‘s</a:t>
            </a:r>
            <a:r>
              <a:rPr lang="cs-CZ" sz="2000" dirty="0"/>
              <a:t> </a:t>
            </a:r>
            <a:r>
              <a:rPr lang="cs-CZ" sz="2000" dirty="0" err="1"/>
              <a:t>task</a:t>
            </a:r>
            <a:endParaRPr lang="cs-CZ" sz="3600" dirty="0"/>
          </a:p>
          <a:p>
            <a:pPr marL="0" lvl="0" indent="0" algn="l">
              <a:lnSpc>
                <a:spcPct val="70000"/>
              </a:lnSpc>
              <a:buSzPts val="688"/>
            </a:pPr>
            <a:endParaRPr lang="cs-CZ" sz="2000" dirty="0"/>
          </a:p>
          <a:p>
            <a:pPr marL="0" lvl="0" indent="0" algn="l">
              <a:lnSpc>
                <a:spcPct val="70000"/>
              </a:lnSpc>
              <a:buSzPts val="688"/>
            </a:pPr>
            <a:endParaRPr lang="cs-CZ" sz="3600" dirty="0"/>
          </a:p>
          <a:p>
            <a:pPr marL="342900" lvl="0" indent="-34290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FontTx/>
              <a:buChar char="-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sz="2000" b="1" dirty="0"/>
          </a:p>
        </p:txBody>
      </p:sp>
      <p:pic>
        <p:nvPicPr>
          <p:cNvPr id="105" name="Google Shape;105;g22a0b0bbb5e_2_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0400379" y="695641"/>
            <a:ext cx="1579204" cy="157765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03993415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2a0b0bbb5e_2_0"/>
          <p:cNvSpPr txBox="1">
            <a:spLocks noGrp="1"/>
          </p:cNvSpPr>
          <p:nvPr>
            <p:ph type="ctrTitle"/>
          </p:nvPr>
        </p:nvSpPr>
        <p:spPr>
          <a:xfrm>
            <a:off x="1524000" y="1122366"/>
            <a:ext cx="9144000" cy="56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 fontScale="90000"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alibri"/>
              <a:buNone/>
            </a:pPr>
            <a:r>
              <a:rPr lang="cs-CZ" sz="4300" dirty="0"/>
              <a:t>DISSEMINATION</a:t>
            </a:r>
            <a:endParaRPr sz="4300" dirty="0"/>
          </a:p>
        </p:txBody>
      </p:sp>
      <p:sp>
        <p:nvSpPr>
          <p:cNvPr id="104" name="Google Shape;104;g22a0b0bbb5e_2_0"/>
          <p:cNvSpPr txBox="1">
            <a:spLocks noGrp="1"/>
          </p:cNvSpPr>
          <p:nvPr>
            <p:ph type="subTitle" idx="1"/>
          </p:nvPr>
        </p:nvSpPr>
        <p:spPr>
          <a:xfrm>
            <a:off x="1524000" y="1431350"/>
            <a:ext cx="9084900" cy="457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r>
              <a:rPr lang="cs-CZ" sz="2000" b="1" dirty="0" err="1"/>
              <a:t>The</a:t>
            </a:r>
            <a:r>
              <a:rPr lang="cs-CZ" sz="2000" b="1" dirty="0"/>
              <a:t> CR has </a:t>
            </a:r>
            <a:r>
              <a:rPr lang="cs-CZ" sz="2000" b="1" dirty="0" err="1"/>
              <a:t>got</a:t>
            </a:r>
            <a:r>
              <a:rPr lang="cs-CZ" sz="2000" b="1" dirty="0"/>
              <a:t> a list – </a:t>
            </a:r>
            <a:r>
              <a:rPr lang="cs-CZ" sz="2000" b="1" dirty="0" err="1"/>
              <a:t>what</a:t>
            </a:r>
            <a:r>
              <a:rPr lang="cs-CZ" sz="2000" b="1" dirty="0"/>
              <a:t> </a:t>
            </a:r>
            <a:r>
              <a:rPr lang="cs-CZ" sz="2000" b="1" dirty="0" err="1"/>
              <a:t>about</a:t>
            </a:r>
            <a:r>
              <a:rPr lang="cs-CZ" sz="2000" b="1" dirty="0"/>
              <a:t> </a:t>
            </a:r>
            <a:r>
              <a:rPr lang="cs-CZ" sz="2000" b="1" dirty="0" err="1"/>
              <a:t>the</a:t>
            </a:r>
            <a:r>
              <a:rPr lang="cs-CZ" sz="2000" b="1" dirty="0"/>
              <a:t> </a:t>
            </a:r>
            <a:r>
              <a:rPr lang="cs-CZ" sz="2000" b="1" dirty="0" err="1"/>
              <a:t>other</a:t>
            </a:r>
            <a:r>
              <a:rPr lang="cs-CZ" sz="2000" b="1" dirty="0"/>
              <a:t> </a:t>
            </a:r>
            <a:r>
              <a:rPr lang="cs-CZ" sz="2000" b="1" dirty="0" err="1"/>
              <a:t>partners</a:t>
            </a:r>
            <a:r>
              <a:rPr lang="cs-CZ" sz="2000" b="1" dirty="0"/>
              <a:t>? </a:t>
            </a:r>
            <a:r>
              <a:rPr lang="cs-CZ" sz="2000" b="1" dirty="0" err="1"/>
              <a:t>Could</a:t>
            </a:r>
            <a:r>
              <a:rPr lang="cs-CZ" sz="2000" b="1" dirty="0"/>
              <a:t> </a:t>
            </a:r>
            <a:r>
              <a:rPr lang="cs-CZ" sz="2000" b="1" dirty="0" err="1"/>
              <a:t>we</a:t>
            </a:r>
            <a:r>
              <a:rPr lang="cs-CZ" sz="2000" b="1" dirty="0"/>
              <a:t> </a:t>
            </a:r>
            <a:r>
              <a:rPr lang="cs-CZ" sz="2000" b="1" dirty="0" err="1"/>
              <a:t>create</a:t>
            </a:r>
            <a:r>
              <a:rPr lang="cs-CZ" sz="2000" b="1" dirty="0"/>
              <a:t> a </a:t>
            </a:r>
            <a:r>
              <a:rPr lang="cs-CZ" sz="2000" b="1" dirty="0" err="1"/>
              <a:t>common</a:t>
            </a:r>
            <a:r>
              <a:rPr lang="cs-CZ" sz="2000" b="1" dirty="0"/>
              <a:t> </a:t>
            </a:r>
            <a:r>
              <a:rPr lang="cs-CZ" sz="2000" b="1" dirty="0" err="1"/>
              <a:t>one</a:t>
            </a:r>
            <a:r>
              <a:rPr lang="cs-CZ" sz="2000" b="1" dirty="0"/>
              <a:t>?</a:t>
            </a:r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>
              <a:lnSpc>
                <a:spcPct val="70000"/>
              </a:lnSpc>
              <a:buSzPts val="688"/>
            </a:pPr>
            <a:r>
              <a:rPr lang="cs-CZ" sz="3600" dirty="0"/>
              <a:t>REGULAR VIDEOCONFERENCES AMONG STUDENTS BEFORE MEETINGS</a:t>
            </a:r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342900" lvl="0" indent="-34290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FontTx/>
              <a:buChar char="-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sz="2000" b="1" dirty="0"/>
          </a:p>
        </p:txBody>
      </p:sp>
      <p:pic>
        <p:nvPicPr>
          <p:cNvPr id="105" name="Google Shape;105;g22a0b0bbb5e_2_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0400379" y="695641"/>
            <a:ext cx="1579204" cy="157765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59991187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g22a0b0bbb5e_2_0"/>
          <p:cNvSpPr txBox="1">
            <a:spLocks noGrp="1"/>
          </p:cNvSpPr>
          <p:nvPr>
            <p:ph type="ctrTitle"/>
          </p:nvPr>
        </p:nvSpPr>
        <p:spPr>
          <a:xfrm>
            <a:off x="1524000" y="1122366"/>
            <a:ext cx="9144000" cy="56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 fontScale="90000"/>
          </a:bodyPr>
          <a:lstStyle/>
          <a:p>
            <a:pPr marL="0" lvl="0" indent="0" algn="ctr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Calibri"/>
              <a:buNone/>
            </a:pPr>
            <a:r>
              <a:rPr lang="cs-CZ" sz="4300" dirty="0"/>
              <a:t>OTHER TASKS</a:t>
            </a:r>
            <a:endParaRPr sz="4300" dirty="0"/>
          </a:p>
        </p:txBody>
      </p:sp>
      <p:sp>
        <p:nvSpPr>
          <p:cNvPr id="104" name="Google Shape;104;g22a0b0bbb5e_2_0"/>
          <p:cNvSpPr txBox="1">
            <a:spLocks noGrp="1"/>
          </p:cNvSpPr>
          <p:nvPr>
            <p:ph type="subTitle" idx="1"/>
          </p:nvPr>
        </p:nvSpPr>
        <p:spPr>
          <a:xfrm>
            <a:off x="1524000" y="1431350"/>
            <a:ext cx="9084900" cy="457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endParaRPr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None/>
            </a:pPr>
            <a:r>
              <a:rPr lang="cs-CZ" sz="2000" b="1" dirty="0"/>
              <a:t>ATTENDANCE LISTS</a:t>
            </a:r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r>
              <a:rPr lang="cs-CZ" sz="2000" dirty="0" err="1"/>
              <a:t>The</a:t>
            </a:r>
            <a:r>
              <a:rPr lang="cs-CZ" sz="2000" dirty="0"/>
              <a:t> CR has </a:t>
            </a:r>
            <a:r>
              <a:rPr lang="cs-CZ" sz="2000" dirty="0" err="1"/>
              <a:t>all</a:t>
            </a:r>
            <a:r>
              <a:rPr lang="cs-CZ" sz="2000" dirty="0"/>
              <a:t> </a:t>
            </a: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scans</a:t>
            </a:r>
            <a:r>
              <a:rPr lang="cs-CZ" sz="2000" dirty="0"/>
              <a:t> </a:t>
            </a:r>
            <a:r>
              <a:rPr lang="cs-CZ" sz="2000" dirty="0" err="1"/>
              <a:t>if</a:t>
            </a:r>
            <a:r>
              <a:rPr lang="cs-CZ" sz="2000" dirty="0"/>
              <a:t> </a:t>
            </a:r>
            <a:r>
              <a:rPr lang="cs-CZ" sz="2000" dirty="0" err="1"/>
              <a:t>needed</a:t>
            </a:r>
            <a:r>
              <a:rPr lang="cs-CZ" sz="2000" dirty="0"/>
              <a:t>.</a:t>
            </a:r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r>
              <a:rPr lang="cs-CZ" sz="2000" b="1" dirty="0"/>
              <a:t>C4 DANCES </a:t>
            </a:r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Spanish</a:t>
            </a:r>
            <a:r>
              <a:rPr lang="cs-CZ" sz="2000" dirty="0"/>
              <a:t> </a:t>
            </a:r>
            <a:r>
              <a:rPr lang="cs-CZ" sz="2000" dirty="0" err="1"/>
              <a:t>dance</a:t>
            </a:r>
            <a:r>
              <a:rPr lang="cs-CZ" sz="2000" dirty="0"/>
              <a:t> </a:t>
            </a:r>
            <a:r>
              <a:rPr lang="cs-CZ" sz="2000" dirty="0" err="1"/>
              <a:t>is</a:t>
            </a:r>
            <a:r>
              <a:rPr lang="cs-CZ" sz="2000" dirty="0"/>
              <a:t> </a:t>
            </a:r>
            <a:r>
              <a:rPr lang="cs-CZ" sz="2000" dirty="0" err="1"/>
              <a:t>missing</a:t>
            </a:r>
            <a:endParaRPr lang="cs-CZ" sz="2000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dirty="0"/>
          </a:p>
          <a:p>
            <a:pPr marL="0" lvl="0" indent="0" algn="l">
              <a:lnSpc>
                <a:spcPct val="70000"/>
              </a:lnSpc>
              <a:buSzPts val="688"/>
            </a:pPr>
            <a:r>
              <a:rPr lang="cs-CZ" sz="2000" b="1" dirty="0"/>
              <a:t>C2 Mobility in </a:t>
            </a:r>
            <a:r>
              <a:rPr lang="cs-CZ" sz="2000" b="1" dirty="0" err="1"/>
              <a:t>Denmark</a:t>
            </a:r>
            <a:endParaRPr lang="cs-CZ" sz="2000" b="1" dirty="0"/>
          </a:p>
          <a:p>
            <a:pPr marL="0" lvl="0" indent="0" algn="l">
              <a:lnSpc>
                <a:spcPct val="70000"/>
              </a:lnSpc>
              <a:buSzPts val="688"/>
            </a:pPr>
            <a:r>
              <a:rPr lang="cs-CZ" sz="2000" dirty="0" err="1"/>
              <a:t>Could</a:t>
            </a:r>
            <a:r>
              <a:rPr lang="cs-CZ" sz="2000" dirty="0"/>
              <a:t> </a:t>
            </a:r>
            <a:r>
              <a:rPr lang="cs-CZ" sz="2000" dirty="0" err="1"/>
              <a:t>you</a:t>
            </a:r>
            <a:r>
              <a:rPr lang="cs-CZ" sz="2000" dirty="0"/>
              <a:t> </a:t>
            </a:r>
            <a:r>
              <a:rPr lang="cs-CZ" sz="2000" dirty="0" err="1"/>
              <a:t>all</a:t>
            </a:r>
            <a:r>
              <a:rPr lang="cs-CZ" sz="2000" dirty="0"/>
              <a:t> </a:t>
            </a:r>
            <a:r>
              <a:rPr lang="cs-CZ" sz="2000" dirty="0" err="1"/>
              <a:t>upload</a:t>
            </a:r>
            <a:r>
              <a:rPr lang="cs-CZ" sz="2000" dirty="0"/>
              <a:t> </a:t>
            </a:r>
            <a:r>
              <a:rPr lang="cs-CZ" sz="2000" dirty="0" err="1"/>
              <a:t>your</a:t>
            </a:r>
            <a:r>
              <a:rPr lang="cs-CZ" sz="2000" dirty="0"/>
              <a:t> </a:t>
            </a:r>
            <a:r>
              <a:rPr lang="cs-CZ" sz="2000" u="sng" dirty="0"/>
              <a:t>Food </a:t>
            </a:r>
            <a:r>
              <a:rPr lang="cs-CZ" sz="2000" u="sng" dirty="0" err="1"/>
              <a:t>waste</a:t>
            </a:r>
            <a:r>
              <a:rPr lang="cs-CZ" sz="2000" u="sng" dirty="0"/>
              <a:t> and food </a:t>
            </a:r>
            <a:r>
              <a:rPr lang="cs-CZ" sz="2000" u="sng" dirty="0" err="1"/>
              <a:t>loss</a:t>
            </a:r>
            <a:r>
              <a:rPr lang="cs-CZ" sz="2000" u="sng" dirty="0"/>
              <a:t> </a:t>
            </a:r>
            <a:r>
              <a:rPr lang="cs-CZ" sz="2000" u="sng" dirty="0" err="1"/>
              <a:t>presentations</a:t>
            </a:r>
            <a:r>
              <a:rPr lang="cs-CZ" sz="2000" u="sng" dirty="0"/>
              <a:t> </a:t>
            </a:r>
            <a:r>
              <a:rPr lang="cs-CZ" sz="2000" dirty="0"/>
              <a:t>on Google </a:t>
            </a:r>
            <a:r>
              <a:rPr lang="cs-CZ" sz="2000" dirty="0" err="1"/>
              <a:t>Disc</a:t>
            </a:r>
            <a:r>
              <a:rPr lang="cs-CZ" sz="2000" dirty="0"/>
              <a:t> (</a:t>
            </a:r>
            <a:r>
              <a:rPr lang="cs-CZ" sz="2000" dirty="0" err="1"/>
              <a:t>icon</a:t>
            </a:r>
            <a:r>
              <a:rPr lang="cs-CZ" sz="2000" dirty="0"/>
              <a:t> „C2 mobility – Food </a:t>
            </a:r>
            <a:r>
              <a:rPr lang="cs-CZ" sz="2000" dirty="0" err="1"/>
              <a:t>waste</a:t>
            </a:r>
            <a:r>
              <a:rPr lang="cs-CZ" sz="2000" dirty="0"/>
              <a:t> </a:t>
            </a:r>
            <a:r>
              <a:rPr lang="cs-CZ" sz="2000" dirty="0" err="1"/>
              <a:t>presentations</a:t>
            </a:r>
            <a:r>
              <a:rPr lang="cs-CZ" sz="2000" dirty="0"/>
              <a:t>“), </a:t>
            </a:r>
            <a:r>
              <a:rPr lang="cs-CZ" sz="2000" dirty="0" err="1"/>
              <a:t>please</a:t>
            </a:r>
            <a:r>
              <a:rPr lang="cs-CZ" sz="2000" dirty="0"/>
              <a:t>?</a:t>
            </a:r>
          </a:p>
          <a:p>
            <a:pPr marL="0" lvl="0" indent="0" algn="l">
              <a:lnSpc>
                <a:spcPct val="70000"/>
              </a:lnSpc>
              <a:buSzPts val="688"/>
            </a:pPr>
            <a:endParaRPr lang="cs-CZ" sz="2000" dirty="0"/>
          </a:p>
          <a:p>
            <a:pPr marL="0" lvl="0" indent="0" algn="l">
              <a:lnSpc>
                <a:spcPct val="70000"/>
              </a:lnSpc>
              <a:buSzPts val="688"/>
            </a:pPr>
            <a:r>
              <a:rPr lang="cs-CZ" sz="2000" b="1" dirty="0"/>
              <a:t>C5 mobility in Portugal</a:t>
            </a:r>
          </a:p>
          <a:p>
            <a:pPr marL="0" lvl="0" indent="0" algn="l">
              <a:lnSpc>
                <a:spcPct val="70000"/>
              </a:lnSpc>
              <a:buSzPts val="688"/>
            </a:pPr>
            <a:r>
              <a:rPr lang="cs-CZ" sz="2000" dirty="0" err="1"/>
              <a:t>Ecological</a:t>
            </a:r>
            <a:r>
              <a:rPr lang="cs-CZ" sz="2000" dirty="0"/>
              <a:t> </a:t>
            </a:r>
            <a:r>
              <a:rPr lang="cs-CZ" sz="2000" dirty="0" err="1"/>
              <a:t>footprint</a:t>
            </a:r>
            <a:r>
              <a:rPr lang="cs-CZ" sz="2000" dirty="0"/>
              <a:t> </a:t>
            </a:r>
            <a:r>
              <a:rPr lang="cs-CZ" sz="2000" dirty="0" err="1"/>
              <a:t>questionnaires</a:t>
            </a:r>
            <a:r>
              <a:rPr lang="cs-CZ" sz="2000" dirty="0"/>
              <a:t> – </a:t>
            </a:r>
            <a:r>
              <a:rPr lang="cs-CZ" sz="2000" dirty="0" err="1"/>
              <a:t>how</a:t>
            </a:r>
            <a:r>
              <a:rPr lang="cs-CZ" sz="2000" dirty="0"/>
              <a:t> </a:t>
            </a:r>
            <a:r>
              <a:rPr lang="cs-CZ" sz="2000" dirty="0" err="1"/>
              <a:t>can</a:t>
            </a:r>
            <a:r>
              <a:rPr lang="cs-CZ" sz="2000" dirty="0"/>
              <a:t> I </a:t>
            </a:r>
            <a:r>
              <a:rPr lang="cs-CZ" sz="2000" dirty="0" err="1"/>
              <a:t>get</a:t>
            </a:r>
            <a:r>
              <a:rPr lang="cs-CZ" sz="2000" dirty="0"/>
              <a:t> </a:t>
            </a:r>
            <a:r>
              <a:rPr lang="cs-CZ" sz="2000" dirty="0" err="1"/>
              <a:t>the</a:t>
            </a:r>
            <a:r>
              <a:rPr lang="cs-CZ" sz="2000" dirty="0"/>
              <a:t> </a:t>
            </a:r>
            <a:r>
              <a:rPr lang="cs-CZ" sz="2000" dirty="0" err="1"/>
              <a:t>results</a:t>
            </a:r>
            <a:r>
              <a:rPr lang="cs-CZ" sz="2000" dirty="0"/>
              <a:t>?</a:t>
            </a:r>
          </a:p>
          <a:p>
            <a:pPr marL="0" lvl="0" indent="0" algn="l">
              <a:lnSpc>
                <a:spcPct val="70000"/>
              </a:lnSpc>
              <a:buSzPts val="688"/>
            </a:pPr>
            <a:endParaRPr lang="cs-CZ" sz="2000" dirty="0"/>
          </a:p>
          <a:p>
            <a:pPr marL="0" lvl="0" indent="0" algn="l">
              <a:lnSpc>
                <a:spcPct val="70000"/>
              </a:lnSpc>
              <a:buSzPts val="688"/>
            </a:pPr>
            <a:endParaRPr lang="cs-CZ" sz="2000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lang="cs-CZ" sz="2000" b="1" dirty="0"/>
          </a:p>
          <a:p>
            <a:pPr marL="342900" lvl="0" indent="-34290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  <a:buFontTx/>
              <a:buChar char="-"/>
            </a:pPr>
            <a:endParaRPr lang="cs-CZ" sz="2000" b="1" dirty="0"/>
          </a:p>
          <a:p>
            <a:pPr marL="0" lvl="0" indent="0" algn="l" rtl="0">
              <a:lnSpc>
                <a:spcPct val="70000"/>
              </a:lnSpc>
              <a:spcBef>
                <a:spcPts val="1000"/>
              </a:spcBef>
              <a:spcAft>
                <a:spcPts val="0"/>
              </a:spcAft>
              <a:buSzPts val="688"/>
            </a:pPr>
            <a:endParaRPr sz="2000" b="1" dirty="0"/>
          </a:p>
        </p:txBody>
      </p:sp>
      <p:pic>
        <p:nvPicPr>
          <p:cNvPr id="105" name="Google Shape;105;g22a0b0bbb5e_2_0"/>
          <p:cNvPicPr preferRelativeResize="0"/>
          <p:nvPr/>
        </p:nvPicPr>
        <p:blipFill rotWithShape="1">
          <a:blip r:embed="rId3">
            <a:alphaModFix/>
          </a:blip>
          <a:srcRect/>
          <a:stretch/>
        </p:blipFill>
        <p:spPr>
          <a:xfrm>
            <a:off x="10400379" y="695641"/>
            <a:ext cx="1579204" cy="1577651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031855107"/>
      </p:ext>
    </p:extLst>
  </p:cSld>
  <p:clrMapOvr>
    <a:masterClrMapping/>
  </p:clrMapOvr>
</p:sld>
</file>

<file path=ppt/theme/theme1.xml><?xml version="1.0" encoding="utf-8"?>
<a:theme xmlns:a="http://schemas.openxmlformats.org/drawingml/2006/main" name="Motiv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284</TotalTime>
  <Words>446</Words>
  <Application>Microsoft Office PowerPoint</Application>
  <PresentationFormat>Širokoúhlá obrazovka</PresentationFormat>
  <Paragraphs>85</Paragraphs>
  <Slides>10</Slides>
  <Notes>10</Notes>
  <HiddenSlides>0</HiddenSlides>
  <MMClips>0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10</vt:i4>
      </vt:variant>
    </vt:vector>
  </HeadingPairs>
  <TitlesOfParts>
    <vt:vector size="13" baseType="lpstr">
      <vt:lpstr>Arial</vt:lpstr>
      <vt:lpstr>Calibri</vt:lpstr>
      <vt:lpstr>Motiv Office</vt:lpstr>
      <vt:lpstr>Final Coordinators Meeting 1st June 2023</vt:lpstr>
      <vt:lpstr>MOBILITY TOOL – LEARNING, TEACHING, TRAINING ACTIVITIES</vt:lpstr>
      <vt:lpstr>MOBILITY TOOL – BUDGET</vt:lpstr>
      <vt:lpstr>MOBILITY TOOL – FINAL REPORT – STEP 1</vt:lpstr>
      <vt:lpstr>MOBILITY TOOL – FINAL REPORT – STEP 2</vt:lpstr>
      <vt:lpstr>MOBILITY TOOL – FINAL REPORT – STEP 3</vt:lpstr>
      <vt:lpstr>MOBILITY TOOL - TIMETABLE</vt:lpstr>
      <vt:lpstr>DISSEMINATION</vt:lpstr>
      <vt:lpstr>OTHER TASKS</vt:lpstr>
      <vt:lpstr>   Thank you for all your effort, you are a great team!  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Coordinators Meeting 3rd April 2023</dc:title>
  <dc:creator>Romana</dc:creator>
  <cp:lastModifiedBy>Přikrylová Romana</cp:lastModifiedBy>
  <cp:revision>51</cp:revision>
  <dcterms:created xsi:type="dcterms:W3CDTF">2021-09-19T14:50:01Z</dcterms:created>
  <dcterms:modified xsi:type="dcterms:W3CDTF">2023-06-01T06:09:57Z</dcterms:modified>
</cp:coreProperties>
</file>