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4" r:id="rId1"/>
  </p:sldMasterIdLst>
  <p:notesMasterIdLst>
    <p:notesMasterId r:id="rId12"/>
  </p:notesMasterIdLst>
  <p:sldIdLst>
    <p:sldId id="256" r:id="rId2"/>
    <p:sldId id="274" r:id="rId3"/>
    <p:sldId id="273" r:id="rId4"/>
    <p:sldId id="275" r:id="rId5"/>
    <p:sldId id="276" r:id="rId6"/>
    <p:sldId id="277" r:id="rId7"/>
    <p:sldId id="278" r:id="rId8"/>
    <p:sldId id="281" r:id="rId9"/>
    <p:sldId id="265"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6" roundtripDataSignature="AMtx7mjQaW4c5mejLD3dWx6ph+uTes4xW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30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1" name="Google Shape;15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54660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1" name="Google Shape;15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2" name="Google Shape;16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cs-CZ"/>
              <a:t>Kliknutím lze upravit styl.</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lvl1pPr algn="l">
              <a:defRPr/>
            </a:lvl1pPr>
          </a:lstStyle>
          <a:p>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7361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2814897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cs-CZ"/>
              <a:t>Kliknutím lze upravit styl.</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127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194593859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oddílu">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cs-CZ"/>
              <a:t>Kliknutím lze upravit styl.</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Upravte styly předlohy textu.</a:t>
            </a:r>
          </a:p>
        </p:txBody>
      </p:sp>
      <p:sp>
        <p:nvSpPr>
          <p:cNvPr id="4" name="Date Placeholder 3"/>
          <p:cNvSpPr>
            <a:spLocks noGrp="1"/>
          </p:cNvSpPr>
          <p:nvPr>
            <p:ph type="dt" sz="half" idx="10"/>
          </p:nvPr>
        </p:nvSpPr>
        <p:spPr/>
        <p:txBody>
          <a:bodyPr/>
          <a:lstStyle/>
          <a:p>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2124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cs-CZ"/>
              <a:t>Kliknutím lze upravit styl.</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667370125"/>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cs-CZ"/>
              <a:t>Kliknutím lze upravit styl.</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Content Placeholder 3"/>
          <p:cNvSpPr>
            <a:spLocks noGrp="1"/>
          </p:cNvSpPr>
          <p:nvPr>
            <p:ph sz="half" idx="2"/>
          </p:nvPr>
        </p:nvSpPr>
        <p:spPr>
          <a:xfrm>
            <a:off x="1024128" y="2967788"/>
            <a:ext cx="4754880" cy="3341572"/>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cs-CZ"/>
              <a:t>Upravte styly předlohy textu.</a:t>
            </a:r>
          </a:p>
        </p:txBody>
      </p:sp>
      <p:sp>
        <p:nvSpPr>
          <p:cNvPr id="6" name="Content Placeholder 5"/>
          <p:cNvSpPr>
            <a:spLocks noGrp="1"/>
          </p:cNvSpPr>
          <p:nvPr>
            <p:ph sz="quarter" idx="4"/>
          </p:nvPr>
        </p:nvSpPr>
        <p:spPr>
          <a:xfrm>
            <a:off x="5990888" y="2967788"/>
            <a:ext cx="4754880" cy="3341572"/>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305307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625558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2576310221"/>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cs-CZ"/>
              <a:t>Kliknutím lze upravit styl.</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Upravte styly předlohy textu.</a:t>
            </a:r>
          </a:p>
        </p:txBody>
      </p:sp>
      <p:sp>
        <p:nvSpPr>
          <p:cNvPr id="5" name="Date Placeholder 4"/>
          <p:cNvSpPr>
            <a:spLocks noGrp="1"/>
          </p:cNvSpPr>
          <p:nvPr>
            <p:ph type="dt" sz="half" idx="10"/>
          </p:nvPr>
        </p:nvSpPr>
        <p:spPr/>
        <p:txBody>
          <a:bodyPr/>
          <a:lstStyle/>
          <a:p>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spTree>
    <p:extLst>
      <p:ext uri="{BB962C8B-B14F-4D97-AF65-F5344CB8AC3E}">
        <p14:creationId xmlns:p14="http://schemas.microsoft.com/office/powerpoint/2010/main" val="2328752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cs-CZ"/>
              <a:t>Kliknutím lze upravit styl.</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cs-CZ" smtClean="0"/>
              <a:t>‹#›</a:t>
            </a:fld>
            <a:endParaRPr lang="cs-CZ"/>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843047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endParaRPr lang="cs-CZ"/>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cs-CZ"/>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pPr marL="0" lvl="0" indent="0" algn="r" rtl="0">
              <a:spcBef>
                <a:spcPts val="0"/>
              </a:spcBef>
              <a:spcAft>
                <a:spcPts val="0"/>
              </a:spcAft>
              <a:buNone/>
            </a:pPr>
            <a:fld id="{00000000-1234-1234-1234-123412341234}" type="slidenum">
              <a:rPr lang="cs-CZ" smtClean="0"/>
              <a:t>‹#›</a:t>
            </a:fld>
            <a:endParaRPr lang="cs-CZ"/>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011608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sp>
        <p:nvSpPr>
          <p:cNvPr id="84" name="Google Shape;84;p1"/>
          <p:cNvSpPr/>
          <p:nvPr/>
        </p:nvSpPr>
        <p:spPr>
          <a:xfrm>
            <a:off x="475487" y="476777"/>
            <a:ext cx="3864383" cy="3480257"/>
          </a:xfrm>
          <a:prstGeom prst="rect">
            <a:avLst/>
          </a:prstGeom>
          <a:solidFill>
            <a:srgbClr val="7F7F7F">
              <a:alpha val="2352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5" name="Google Shape;85;p1"/>
          <p:cNvSpPr/>
          <p:nvPr/>
        </p:nvSpPr>
        <p:spPr>
          <a:xfrm>
            <a:off x="475487" y="4118658"/>
            <a:ext cx="3864383" cy="2278771"/>
          </a:xfrm>
          <a:prstGeom prst="rect">
            <a:avLst/>
          </a:prstGeom>
          <a:solidFill>
            <a:srgbClr val="7F7F7F">
              <a:alpha val="23529"/>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6" name="Google Shape;86;p1"/>
          <p:cNvSpPr/>
          <p:nvPr/>
        </p:nvSpPr>
        <p:spPr>
          <a:xfrm>
            <a:off x="4501415" y="476778"/>
            <a:ext cx="7212450" cy="5920653"/>
          </a:xfrm>
          <a:prstGeom prst="rect">
            <a:avLst/>
          </a:prstGeom>
          <a:solidFill>
            <a:schemeClr val="accent5">
              <a:alpha val="94509"/>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87" name="Google Shape;87;p1"/>
          <p:cNvSpPr txBox="1">
            <a:spLocks noGrp="1"/>
          </p:cNvSpPr>
          <p:nvPr>
            <p:ph type="ctrTitle"/>
          </p:nvPr>
        </p:nvSpPr>
        <p:spPr>
          <a:xfrm>
            <a:off x="5141495" y="760490"/>
            <a:ext cx="5956353" cy="3129827"/>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4800"/>
              <a:buFont typeface="Calibri"/>
              <a:buNone/>
            </a:pPr>
            <a:r>
              <a:rPr lang="cs-CZ" sz="4800" dirty="0" err="1">
                <a:solidFill>
                  <a:srgbClr val="FFFFFF"/>
                </a:solidFill>
              </a:rPr>
              <a:t>Coordinators</a:t>
            </a:r>
            <a:r>
              <a:rPr lang="cs-CZ" sz="4800" dirty="0">
                <a:solidFill>
                  <a:srgbClr val="FFFFFF"/>
                </a:solidFill>
              </a:rPr>
              <a:t> Meeting</a:t>
            </a:r>
            <a:br>
              <a:rPr lang="cs-CZ" sz="4800" dirty="0">
                <a:solidFill>
                  <a:srgbClr val="FFFFFF"/>
                </a:solidFill>
              </a:rPr>
            </a:br>
            <a:r>
              <a:rPr lang="cs-CZ" sz="4800" dirty="0">
                <a:solidFill>
                  <a:srgbClr val="FFFFFF"/>
                </a:solidFill>
              </a:rPr>
              <a:t>27th </a:t>
            </a:r>
            <a:r>
              <a:rPr lang="cs-CZ" sz="4800" dirty="0" err="1">
                <a:solidFill>
                  <a:srgbClr val="FFFFFF"/>
                </a:solidFill>
              </a:rPr>
              <a:t>January</a:t>
            </a:r>
            <a:r>
              <a:rPr lang="cs-CZ" sz="4800" dirty="0">
                <a:solidFill>
                  <a:srgbClr val="FFFFFF"/>
                </a:solidFill>
              </a:rPr>
              <a:t> 2023</a:t>
            </a:r>
            <a:endParaRPr dirty="0"/>
          </a:p>
        </p:txBody>
      </p:sp>
      <p:sp>
        <p:nvSpPr>
          <p:cNvPr id="88" name="Google Shape;88;p1"/>
          <p:cNvSpPr txBox="1">
            <a:spLocks noGrp="1"/>
          </p:cNvSpPr>
          <p:nvPr>
            <p:ph type="subTitle" idx="1"/>
          </p:nvPr>
        </p:nvSpPr>
        <p:spPr>
          <a:xfrm>
            <a:off x="5141495" y="4173604"/>
            <a:ext cx="5956353" cy="1923891"/>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400"/>
              <a:buNone/>
            </a:pPr>
            <a:endParaRPr>
              <a:solidFill>
                <a:srgbClr val="FFFFFF"/>
              </a:solidFill>
            </a:endParaRPr>
          </a:p>
        </p:txBody>
      </p:sp>
      <p:pic>
        <p:nvPicPr>
          <p:cNvPr id="89" name="Google Shape;89;p1"/>
          <p:cNvPicPr preferRelativeResize="0"/>
          <p:nvPr/>
        </p:nvPicPr>
        <p:blipFill rotWithShape="1">
          <a:blip r:embed="rId3">
            <a:alphaModFix/>
          </a:blip>
          <a:srcRect/>
          <a:stretch/>
        </p:blipFill>
        <p:spPr>
          <a:xfrm>
            <a:off x="783675" y="660649"/>
            <a:ext cx="3259173" cy="3112511"/>
          </a:xfrm>
          <a:prstGeom prst="rect">
            <a:avLst/>
          </a:prstGeom>
          <a:noFill/>
          <a:ln>
            <a:noFill/>
          </a:ln>
        </p:spPr>
      </p:pic>
      <p:cxnSp>
        <p:nvCxnSpPr>
          <p:cNvPr id="90" name="Google Shape;90;p1"/>
          <p:cNvCxnSpPr/>
          <p:nvPr/>
        </p:nvCxnSpPr>
        <p:spPr>
          <a:xfrm>
            <a:off x="5287478" y="4020397"/>
            <a:ext cx="3657600" cy="0"/>
          </a:xfrm>
          <a:prstGeom prst="straightConnector1">
            <a:avLst/>
          </a:prstGeom>
          <a:noFill/>
          <a:ln w="19050" cap="flat" cmpd="sng">
            <a:solidFill>
              <a:srgbClr val="FFFFFF">
                <a:alpha val="80000"/>
              </a:srgbClr>
            </a:solidFill>
            <a:prstDash val="solid"/>
            <a:miter lim="800000"/>
            <a:headEnd type="none" w="sm" len="sm"/>
            <a:tailEnd type="none" w="sm" len="sm"/>
          </a:ln>
        </p:spPr>
      </p:cxnSp>
      <p:pic>
        <p:nvPicPr>
          <p:cNvPr id="91" name="Google Shape;91;p1"/>
          <p:cNvPicPr preferRelativeResize="0"/>
          <p:nvPr/>
        </p:nvPicPr>
        <p:blipFill rotWithShape="1">
          <a:blip r:embed="rId4">
            <a:alphaModFix/>
          </a:blip>
          <a:srcRect/>
          <a:stretch/>
        </p:blipFill>
        <p:spPr>
          <a:xfrm>
            <a:off x="686366" y="4763809"/>
            <a:ext cx="3459637" cy="988467"/>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4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3"/>
        <p:cNvGrpSpPr/>
        <p:nvPr/>
      </p:nvGrpSpPr>
      <p:grpSpPr>
        <a:xfrm>
          <a:off x="0" y="0"/>
          <a:ext cx="0" cy="0"/>
          <a:chOff x="0" y="0"/>
          <a:chExt cx="0" cy="0"/>
        </a:xfrm>
      </p:grpSpPr>
      <p:pic>
        <p:nvPicPr>
          <p:cNvPr id="164" name="Google Shape;164;p9"/>
          <p:cNvPicPr preferRelativeResize="0"/>
          <p:nvPr/>
        </p:nvPicPr>
        <p:blipFill rotWithShape="1">
          <a:blip r:embed="rId3">
            <a:alphaModFix/>
          </a:blip>
          <a:srcRect l="9889" t="8687" r="1" b="405"/>
          <a:stretch/>
        </p:blipFill>
        <p:spPr>
          <a:xfrm>
            <a:off x="20" y="1302606"/>
            <a:ext cx="4413566" cy="4252313"/>
          </a:xfrm>
          <a:custGeom>
            <a:avLst/>
            <a:gdLst/>
            <a:ahLst/>
            <a:cxnLst/>
            <a:rect l="l" t="t" r="r" b="b"/>
            <a:pathLst>
              <a:path w="4413586" h="4252313" extrusionOk="0">
                <a:moveTo>
                  <a:pt x="0" y="0"/>
                </a:moveTo>
                <a:lnTo>
                  <a:pt x="2062856" y="0"/>
                </a:lnTo>
                <a:lnTo>
                  <a:pt x="2063084" y="493"/>
                </a:lnTo>
                <a:lnTo>
                  <a:pt x="2450944" y="493"/>
                </a:lnTo>
                <a:lnTo>
                  <a:pt x="4413586" y="4252313"/>
                </a:lnTo>
                <a:lnTo>
                  <a:pt x="388087" y="4252313"/>
                </a:lnTo>
                <a:lnTo>
                  <a:pt x="388087" y="4251820"/>
                </a:lnTo>
                <a:lnTo>
                  <a:pt x="0" y="4251820"/>
                </a:lnTo>
                <a:close/>
              </a:path>
            </a:pathLst>
          </a:custGeom>
          <a:noFill/>
          <a:ln>
            <a:noFill/>
          </a:ln>
        </p:spPr>
      </p:pic>
      <p:sp>
        <p:nvSpPr>
          <p:cNvPr id="165" name="Google Shape;165;p9"/>
          <p:cNvSpPr/>
          <p:nvPr/>
        </p:nvSpPr>
        <p:spPr>
          <a:xfrm flipH="1">
            <a:off x="2965697" y="1303083"/>
            <a:ext cx="9226303" cy="4251821"/>
          </a:xfrm>
          <a:custGeom>
            <a:avLst/>
            <a:gdLst/>
            <a:ahLst/>
            <a:cxnLst/>
            <a:rect l="l" t="t" r="r" b="b"/>
            <a:pathLst>
              <a:path w="9226303" h="4251821" extrusionOk="0">
                <a:moveTo>
                  <a:pt x="0" y="0"/>
                </a:moveTo>
                <a:lnTo>
                  <a:pt x="9226303" y="0"/>
                </a:lnTo>
                <a:lnTo>
                  <a:pt x="7263661" y="4251821"/>
                </a:lnTo>
                <a:lnTo>
                  <a:pt x="0" y="4251821"/>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rgbClr val="F2F2F2"/>
              </a:solidFill>
              <a:latin typeface="Calibri"/>
              <a:ea typeface="Calibri"/>
              <a:cs typeface="Calibri"/>
              <a:sym typeface="Calibri"/>
            </a:endParaRPr>
          </a:p>
        </p:txBody>
      </p:sp>
      <p:sp>
        <p:nvSpPr>
          <p:cNvPr id="166" name="Google Shape;166;p9"/>
          <p:cNvSpPr txBox="1">
            <a:spLocks noGrp="1"/>
          </p:cNvSpPr>
          <p:nvPr>
            <p:ph type="ctrTitle"/>
          </p:nvPr>
        </p:nvSpPr>
        <p:spPr>
          <a:xfrm>
            <a:off x="4978589" y="1828800"/>
            <a:ext cx="6378259" cy="2027941"/>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rgbClr val="FFFFFF"/>
              </a:buClr>
              <a:buSzPts val="6000"/>
              <a:buFont typeface="Calibri"/>
              <a:buNone/>
            </a:pPr>
            <a:r>
              <a:rPr lang="cs-CZ" dirty="0" err="1">
                <a:solidFill>
                  <a:srgbClr val="FFFFFF"/>
                </a:solidFill>
              </a:rPr>
              <a:t>Thank</a:t>
            </a:r>
            <a:r>
              <a:rPr lang="cs-CZ" dirty="0">
                <a:solidFill>
                  <a:srgbClr val="FFFFFF"/>
                </a:solidFill>
              </a:rPr>
              <a:t> </a:t>
            </a:r>
            <a:r>
              <a:rPr lang="cs-CZ" dirty="0" err="1">
                <a:solidFill>
                  <a:srgbClr val="FFFFFF"/>
                </a:solidFill>
              </a:rPr>
              <a:t>you</a:t>
            </a:r>
            <a:r>
              <a:rPr lang="cs-CZ" dirty="0">
                <a:solidFill>
                  <a:srgbClr val="FFFFFF"/>
                </a:solidFill>
              </a:rPr>
              <a:t> </a:t>
            </a:r>
            <a:r>
              <a:rPr lang="cs-CZ" dirty="0" err="1">
                <a:solidFill>
                  <a:srgbClr val="FFFFFF"/>
                </a:solidFill>
              </a:rPr>
              <a:t>for</a:t>
            </a:r>
            <a:r>
              <a:rPr lang="cs-CZ" dirty="0">
                <a:solidFill>
                  <a:srgbClr val="FFFFFF"/>
                </a:solidFill>
              </a:rPr>
              <a:t> </a:t>
            </a:r>
            <a:r>
              <a:rPr lang="cs-CZ" dirty="0" err="1">
                <a:solidFill>
                  <a:srgbClr val="FFFFFF"/>
                </a:solidFill>
              </a:rPr>
              <a:t>your</a:t>
            </a:r>
            <a:r>
              <a:rPr lang="cs-CZ" dirty="0">
                <a:solidFill>
                  <a:srgbClr val="FFFFFF"/>
                </a:solidFill>
              </a:rPr>
              <a:t> </a:t>
            </a:r>
            <a:r>
              <a:rPr lang="cs-CZ" dirty="0" err="1">
                <a:solidFill>
                  <a:srgbClr val="FFFFFF"/>
                </a:solidFill>
              </a:rPr>
              <a:t>attention</a:t>
            </a:r>
            <a:r>
              <a:rPr lang="cs-CZ" dirty="0">
                <a:solidFill>
                  <a:srgbClr val="FFFFFF"/>
                </a:solidFill>
              </a:rPr>
              <a:t>!</a:t>
            </a:r>
            <a:endParaRPr dirty="0"/>
          </a:p>
        </p:txBody>
      </p:sp>
      <p:sp>
        <p:nvSpPr>
          <p:cNvPr id="167" name="Google Shape;167;p9"/>
          <p:cNvSpPr txBox="1">
            <a:spLocks noGrp="1"/>
          </p:cNvSpPr>
          <p:nvPr>
            <p:ph type="subTitle" idx="1"/>
          </p:nvPr>
        </p:nvSpPr>
        <p:spPr>
          <a:xfrm>
            <a:off x="5326912" y="3863697"/>
            <a:ext cx="6029936" cy="911117"/>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000"/>
              <a:buNone/>
            </a:pPr>
            <a:endParaRPr sz="20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2"/>
        <p:cNvGrpSpPr/>
        <p:nvPr/>
      </p:nvGrpSpPr>
      <p:grpSpPr>
        <a:xfrm>
          <a:off x="0" y="0"/>
          <a:ext cx="0" cy="0"/>
          <a:chOff x="0" y="0"/>
          <a:chExt cx="0" cy="0"/>
        </a:xfrm>
      </p:grpSpPr>
      <p:sp>
        <p:nvSpPr>
          <p:cNvPr id="153" name="Google Shape;153;p8"/>
          <p:cNvSpPr/>
          <p:nvPr/>
        </p:nvSpPr>
        <p:spPr>
          <a:xfrm>
            <a:off x="0" y="2"/>
            <a:ext cx="12192000" cy="685799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4" name="Google Shape;154;p8"/>
          <p:cNvSpPr txBox="1">
            <a:spLocks noGrp="1"/>
          </p:cNvSpPr>
          <p:nvPr>
            <p:ph type="ctrTitle"/>
          </p:nvPr>
        </p:nvSpPr>
        <p:spPr>
          <a:xfrm>
            <a:off x="982639" y="1012536"/>
            <a:ext cx="4613300" cy="3163224"/>
          </a:xfrm>
          <a:prstGeom prst="rect">
            <a:avLst/>
          </a:prstGeom>
          <a:noFill/>
          <a:ln>
            <a:noFill/>
          </a:ln>
        </p:spPr>
        <p:txBody>
          <a:bodyPr spcFirstLastPara="1" wrap="square" lIns="91425" tIns="45700" rIns="91425" bIns="45700" anchor="t" anchorCtr="0">
            <a:noAutofit/>
          </a:bodyPr>
          <a:lstStyle/>
          <a:p>
            <a:pPr lvl="0">
              <a:buSzPts val="1600"/>
            </a:pPr>
            <a:br>
              <a:rPr lang="cs-CZ" sz="2800" dirty="0"/>
            </a:br>
            <a:endParaRPr sz="2800" dirty="0"/>
          </a:p>
        </p:txBody>
      </p:sp>
      <p:sp>
        <p:nvSpPr>
          <p:cNvPr id="155" name="Google Shape;155;p8"/>
          <p:cNvSpPr txBox="1">
            <a:spLocks noGrp="1"/>
          </p:cNvSpPr>
          <p:nvPr>
            <p:ph type="subTitle" idx="1"/>
          </p:nvPr>
        </p:nvSpPr>
        <p:spPr>
          <a:xfrm>
            <a:off x="982638" y="1227667"/>
            <a:ext cx="4408228" cy="5461000"/>
          </a:xfrm>
          <a:prstGeom prst="rect">
            <a:avLst/>
          </a:prstGeom>
          <a:noFill/>
          <a:ln>
            <a:noFill/>
          </a:ln>
        </p:spPr>
        <p:txBody>
          <a:bodyPr spcFirstLastPara="1" wrap="square" lIns="91425" tIns="45700" rIns="91425" bIns="45700" anchor="b" anchorCtr="0">
            <a:normAutofit/>
          </a:bodyPr>
          <a:lstStyle/>
          <a:p>
            <a:pPr lvl="0" algn="ctr">
              <a:lnSpc>
                <a:spcPct val="90000"/>
              </a:lnSpc>
              <a:spcAft>
                <a:spcPts val="0"/>
              </a:spcAft>
              <a:buClr>
                <a:schemeClr val="dk1"/>
              </a:buClr>
              <a:buSzPts val="2400"/>
            </a:pPr>
            <a:r>
              <a:rPr lang="cs-CZ" sz="4400" dirty="0"/>
              <a:t>C4 MOBILITY IN THE NETHERLANDS</a:t>
            </a:r>
          </a:p>
          <a:p>
            <a:pPr lvl="0" algn="ctr">
              <a:lnSpc>
                <a:spcPct val="90000"/>
              </a:lnSpc>
              <a:spcAft>
                <a:spcPts val="0"/>
              </a:spcAft>
              <a:buClr>
                <a:schemeClr val="dk1"/>
              </a:buClr>
              <a:buSzPts val="2400"/>
            </a:pPr>
            <a:endParaRPr lang="cs-CZ" sz="4400" dirty="0"/>
          </a:p>
          <a:p>
            <a:r>
              <a:rPr lang="cs-CZ" sz="2000" dirty="0"/>
              <a:t>TO BE UPLOADED ON GOOGLE DISC:</a:t>
            </a:r>
          </a:p>
          <a:p>
            <a:endParaRPr lang="cs-CZ" sz="2000" dirty="0"/>
          </a:p>
          <a:p>
            <a:pPr marL="285750" indent="-285750">
              <a:buFontTx/>
              <a:buChar char="-"/>
            </a:pPr>
            <a:r>
              <a:rPr lang="cs-CZ" sz="2000" dirty="0" err="1"/>
              <a:t>Harmful</a:t>
            </a:r>
            <a:r>
              <a:rPr lang="cs-CZ" sz="2000" dirty="0"/>
              <a:t> </a:t>
            </a:r>
            <a:r>
              <a:rPr lang="cs-CZ" sz="2000" dirty="0" err="1"/>
              <a:t>gases</a:t>
            </a:r>
            <a:r>
              <a:rPr lang="cs-CZ" sz="2000" dirty="0"/>
              <a:t> </a:t>
            </a:r>
            <a:r>
              <a:rPr lang="cs-CZ" sz="2000" dirty="0" err="1"/>
              <a:t>presentations</a:t>
            </a:r>
            <a:endParaRPr lang="cs-CZ" sz="2000" dirty="0"/>
          </a:p>
          <a:p>
            <a:pPr marL="285750" indent="-285750">
              <a:buFontTx/>
              <a:buChar char="-"/>
            </a:pPr>
            <a:r>
              <a:rPr lang="cs-CZ" sz="2000" dirty="0" err="1"/>
              <a:t>Links</a:t>
            </a:r>
            <a:r>
              <a:rPr lang="cs-CZ" sz="2000" dirty="0"/>
              <a:t> to </a:t>
            </a:r>
            <a:r>
              <a:rPr lang="cs-CZ" sz="2000" dirty="0" err="1"/>
              <a:t>Kahoot</a:t>
            </a:r>
            <a:r>
              <a:rPr lang="cs-CZ" sz="2000" dirty="0"/>
              <a:t> </a:t>
            </a:r>
            <a:r>
              <a:rPr lang="cs-CZ" sz="2000" dirty="0" err="1"/>
              <a:t>quizzes</a:t>
            </a:r>
            <a:endParaRPr lang="cs-CZ" sz="2000" dirty="0"/>
          </a:p>
          <a:p>
            <a:pPr marL="285750" indent="-285750">
              <a:buFontTx/>
              <a:buChar char="-"/>
            </a:pPr>
            <a:r>
              <a:rPr lang="cs-CZ" sz="2000" dirty="0" err="1"/>
              <a:t>Photos</a:t>
            </a:r>
            <a:endParaRPr lang="cs-CZ" sz="2000" dirty="0"/>
          </a:p>
          <a:p>
            <a:pPr marL="285750" indent="-285750">
              <a:buFontTx/>
              <a:buChar char="-"/>
            </a:pPr>
            <a:r>
              <a:rPr lang="cs-CZ" sz="2000" dirty="0"/>
              <a:t>Dance music (</a:t>
            </a:r>
            <a:r>
              <a:rPr lang="cs-CZ" sz="2000" dirty="0" err="1"/>
              <a:t>videos</a:t>
            </a:r>
            <a:r>
              <a:rPr lang="cs-CZ" sz="2000" dirty="0"/>
              <a:t>??)</a:t>
            </a:r>
          </a:p>
          <a:p>
            <a:pPr marL="285750" indent="-285750">
              <a:buFontTx/>
              <a:buChar char="-"/>
            </a:pPr>
            <a:r>
              <a:rPr lang="cs-CZ" sz="2000" dirty="0" err="1"/>
              <a:t>Evaluation</a:t>
            </a:r>
            <a:r>
              <a:rPr lang="cs-CZ" sz="2000" dirty="0"/>
              <a:t> </a:t>
            </a:r>
            <a:r>
              <a:rPr lang="cs-CZ" sz="2000"/>
              <a:t>questionnaires</a:t>
            </a:r>
            <a:endParaRPr lang="cs-CZ" sz="2000" dirty="0"/>
          </a:p>
          <a:p>
            <a:pPr marL="285750" indent="-285750">
              <a:buFontTx/>
              <a:buChar char="-"/>
            </a:pPr>
            <a:endParaRPr lang="cs-CZ" sz="2000" dirty="0"/>
          </a:p>
          <a:p>
            <a:pPr lvl="0" algn="ctr">
              <a:lnSpc>
                <a:spcPct val="90000"/>
              </a:lnSpc>
              <a:spcAft>
                <a:spcPts val="0"/>
              </a:spcAft>
              <a:buClr>
                <a:schemeClr val="dk1"/>
              </a:buClr>
              <a:buSzPts val="2400"/>
            </a:pPr>
            <a:endParaRPr lang="cs-CZ" sz="2000" dirty="0"/>
          </a:p>
          <a:p>
            <a:pPr lvl="0" algn="l" rtl="0">
              <a:lnSpc>
                <a:spcPct val="90000"/>
              </a:lnSpc>
              <a:spcBef>
                <a:spcPts val="0"/>
              </a:spcBef>
              <a:spcAft>
                <a:spcPts val="0"/>
              </a:spcAft>
              <a:buClr>
                <a:schemeClr val="dk1"/>
              </a:buClr>
              <a:buSzPts val="2400"/>
            </a:pPr>
            <a:endParaRPr lang="cs-CZ" sz="2000" dirty="0"/>
          </a:p>
          <a:p>
            <a:pPr marL="0" lvl="0" indent="0" algn="l" rtl="0">
              <a:lnSpc>
                <a:spcPct val="90000"/>
              </a:lnSpc>
              <a:spcBef>
                <a:spcPts val="0"/>
              </a:spcBef>
              <a:spcAft>
                <a:spcPts val="0"/>
              </a:spcAft>
              <a:buClr>
                <a:schemeClr val="dk1"/>
              </a:buClr>
              <a:buSzPts val="2400"/>
              <a:buNone/>
            </a:pPr>
            <a:endParaRPr sz="1200" dirty="0"/>
          </a:p>
        </p:txBody>
      </p:sp>
      <p:sp>
        <p:nvSpPr>
          <p:cNvPr id="156" name="Google Shape;156;p8"/>
          <p:cNvSpPr/>
          <p:nvPr/>
        </p:nvSpPr>
        <p:spPr>
          <a:xfrm flipH="1">
            <a:off x="8123336" y="-3"/>
            <a:ext cx="4068664" cy="6858000"/>
          </a:xfrm>
          <a:prstGeom prst="rect">
            <a:avLst/>
          </a:prstGeom>
          <a:gradFill>
            <a:gsLst>
              <a:gs pos="0">
                <a:srgbClr val="000000"/>
              </a:gs>
              <a:gs pos="26000">
                <a:srgbClr val="000000"/>
              </a:gs>
              <a:gs pos="100000">
                <a:schemeClr val="accent1"/>
              </a:gs>
            </a:gsLst>
            <a:lin ang="9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7" name="Google Shape;157;p8"/>
          <p:cNvSpPr/>
          <p:nvPr/>
        </p:nvSpPr>
        <p:spPr>
          <a:xfrm flipH="1">
            <a:off x="8123336" y="-3"/>
            <a:ext cx="3611463" cy="6858000"/>
          </a:xfrm>
          <a:prstGeom prst="rect">
            <a:avLst/>
          </a:prstGeom>
          <a:gradFill>
            <a:gsLst>
              <a:gs pos="0">
                <a:srgbClr val="2F5496">
                  <a:alpha val="55294"/>
                </a:srgbClr>
              </a:gs>
              <a:gs pos="100000">
                <a:srgbClr val="000000">
                  <a:alpha val="51372"/>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8" name="Google Shape;158;p8"/>
          <p:cNvSpPr/>
          <p:nvPr/>
        </p:nvSpPr>
        <p:spPr>
          <a:xfrm rot="5400000">
            <a:off x="8230721" y="-107390"/>
            <a:ext cx="3853890" cy="4068665"/>
          </a:xfrm>
          <a:prstGeom prst="rect">
            <a:avLst/>
          </a:prstGeom>
          <a:gradFill>
            <a:gsLst>
              <a:gs pos="0">
                <a:srgbClr val="000000">
                  <a:alpha val="33333"/>
                </a:srgbClr>
              </a:gs>
              <a:gs pos="96000">
                <a:srgbClr val="4472C4">
                  <a:alpha val="0"/>
                </a:srgbClr>
              </a:gs>
              <a:gs pos="100000">
                <a:srgbClr val="4472C4">
                  <a:alpha val="0"/>
                </a:srgbClr>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pic>
        <p:nvPicPr>
          <p:cNvPr id="159" name="Google Shape;159;p8"/>
          <p:cNvPicPr preferRelativeResize="0"/>
          <p:nvPr/>
        </p:nvPicPr>
        <p:blipFill rotWithShape="1">
          <a:blip r:embed="rId3">
            <a:alphaModFix/>
          </a:blip>
          <a:srcRect l="4500" r="3" b="3"/>
          <a:stretch/>
        </p:blipFill>
        <p:spPr>
          <a:xfrm>
            <a:off x="6096000" y="1012536"/>
            <a:ext cx="4756162" cy="4756162"/>
          </a:xfrm>
          <a:custGeom>
            <a:avLst/>
            <a:gdLst/>
            <a:ahLst/>
            <a:cxnLst/>
            <a:rect l="l" t="t" r="r" b="b"/>
            <a:pathLst>
              <a:path w="5031136" h="5031136" extrusionOk="0">
                <a:moveTo>
                  <a:pt x="2515568" y="0"/>
                </a:moveTo>
                <a:cubicBezTo>
                  <a:pt x="3904878" y="0"/>
                  <a:pt x="5031136" y="1126258"/>
                  <a:pt x="5031136" y="2515568"/>
                </a:cubicBezTo>
                <a:cubicBezTo>
                  <a:pt x="5031136" y="3904878"/>
                  <a:pt x="3904878" y="5031136"/>
                  <a:pt x="2515568" y="5031136"/>
                </a:cubicBezTo>
                <a:cubicBezTo>
                  <a:pt x="1126258" y="5031136"/>
                  <a:pt x="0" y="3904878"/>
                  <a:pt x="0" y="2515568"/>
                </a:cubicBezTo>
                <a:cubicBezTo>
                  <a:pt x="0" y="1126258"/>
                  <a:pt x="1126258" y="0"/>
                  <a:pt x="2515568" y="0"/>
                </a:cubicBezTo>
                <a:close/>
              </a:path>
            </a:pathLst>
          </a:custGeom>
          <a:noFill/>
          <a:ln>
            <a:noFill/>
          </a:ln>
        </p:spPr>
      </p:pic>
    </p:spTree>
    <p:extLst>
      <p:ext uri="{BB962C8B-B14F-4D97-AF65-F5344CB8AC3E}">
        <p14:creationId xmlns:p14="http://schemas.microsoft.com/office/powerpoint/2010/main" val="23870805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C15690E-425F-4EEA-A37B-A26B2B939A42}"/>
              </a:ext>
            </a:extLst>
          </p:cNvPr>
          <p:cNvSpPr>
            <a:spLocks noGrp="1"/>
          </p:cNvSpPr>
          <p:nvPr>
            <p:ph type="title"/>
          </p:nvPr>
        </p:nvSpPr>
        <p:spPr/>
        <p:txBody>
          <a:bodyPr/>
          <a:lstStyle/>
          <a:p>
            <a:pPr algn="ctr"/>
            <a:r>
              <a:rPr lang="cs-CZ" dirty="0"/>
              <a:t>c5 mobility in </a:t>
            </a:r>
            <a:r>
              <a:rPr lang="cs-CZ" dirty="0" err="1"/>
              <a:t>portugal</a:t>
            </a:r>
            <a:endParaRPr lang="cs-CZ" dirty="0"/>
          </a:p>
        </p:txBody>
      </p:sp>
      <p:sp>
        <p:nvSpPr>
          <p:cNvPr id="3" name="Zástupný symbol pro obsah 2">
            <a:extLst>
              <a:ext uri="{FF2B5EF4-FFF2-40B4-BE49-F238E27FC236}">
                <a16:creationId xmlns:a16="http://schemas.microsoft.com/office/drawing/2014/main" id="{DF90FC65-F8E3-42FF-B340-8CC32FD6F059}"/>
              </a:ext>
            </a:extLst>
          </p:cNvPr>
          <p:cNvSpPr>
            <a:spLocks noGrp="1"/>
          </p:cNvSpPr>
          <p:nvPr>
            <p:ph sz="half" idx="1"/>
          </p:nvPr>
        </p:nvSpPr>
        <p:spPr/>
        <p:txBody>
          <a:bodyPr/>
          <a:lstStyle/>
          <a:p>
            <a:r>
              <a:rPr lang="cs-CZ" dirty="0"/>
              <a:t>- </a:t>
            </a:r>
            <a:r>
              <a:rPr lang="cs-CZ" dirty="0" err="1"/>
              <a:t>accommodation</a:t>
            </a:r>
            <a:r>
              <a:rPr lang="cs-CZ" dirty="0"/>
              <a:t> – </a:t>
            </a:r>
            <a:r>
              <a:rPr lang="cs-CZ" dirty="0" err="1"/>
              <a:t>how</a:t>
            </a:r>
            <a:r>
              <a:rPr lang="cs-CZ" dirty="0"/>
              <a:t> to </a:t>
            </a:r>
            <a:r>
              <a:rPr lang="cs-CZ" dirty="0" err="1"/>
              <a:t>pay</a:t>
            </a:r>
            <a:r>
              <a:rPr lang="cs-CZ" dirty="0"/>
              <a:t> </a:t>
            </a:r>
            <a:r>
              <a:rPr lang="cs-CZ" dirty="0" err="1"/>
              <a:t>for</a:t>
            </a:r>
            <a:r>
              <a:rPr lang="cs-CZ" dirty="0"/>
              <a:t> </a:t>
            </a:r>
            <a:r>
              <a:rPr lang="cs-CZ" dirty="0" err="1"/>
              <a:t>it</a:t>
            </a:r>
            <a:r>
              <a:rPr lang="cs-CZ" dirty="0"/>
              <a:t>?</a:t>
            </a:r>
          </a:p>
          <a:p>
            <a:r>
              <a:rPr lang="cs-CZ" dirty="0"/>
              <a:t>- </a:t>
            </a:r>
            <a:r>
              <a:rPr lang="cs-CZ" dirty="0" err="1"/>
              <a:t>preparation</a:t>
            </a:r>
            <a:r>
              <a:rPr lang="cs-CZ" dirty="0"/>
              <a:t> </a:t>
            </a:r>
            <a:r>
              <a:rPr lang="cs-CZ" dirty="0" err="1"/>
              <a:t>of</a:t>
            </a:r>
            <a:r>
              <a:rPr lang="cs-CZ" dirty="0"/>
              <a:t> </a:t>
            </a:r>
            <a:r>
              <a:rPr lang="cs-CZ" dirty="0" err="1"/>
              <a:t>the</a:t>
            </a:r>
            <a:r>
              <a:rPr lang="cs-CZ" dirty="0"/>
              <a:t> C5 </a:t>
            </a:r>
            <a:r>
              <a:rPr lang="cs-CZ" dirty="0" err="1"/>
              <a:t>certificates</a:t>
            </a:r>
            <a:r>
              <a:rPr lang="cs-CZ" dirty="0"/>
              <a:t> + </a:t>
            </a:r>
            <a:r>
              <a:rPr lang="cs-CZ" dirty="0" err="1"/>
              <a:t>attendance</a:t>
            </a:r>
            <a:r>
              <a:rPr lang="cs-CZ" dirty="0"/>
              <a:t> </a:t>
            </a:r>
            <a:r>
              <a:rPr lang="cs-CZ" dirty="0" err="1"/>
              <a:t>lists</a:t>
            </a:r>
            <a:endParaRPr lang="cs-CZ" dirty="0"/>
          </a:p>
          <a:p>
            <a:r>
              <a:rPr lang="cs-CZ" dirty="0"/>
              <a:t>- C1 </a:t>
            </a:r>
            <a:r>
              <a:rPr lang="cs-CZ" dirty="0" err="1"/>
              <a:t>certificates</a:t>
            </a:r>
            <a:r>
              <a:rPr lang="cs-CZ" dirty="0"/>
              <a:t>?</a:t>
            </a:r>
          </a:p>
          <a:p>
            <a:r>
              <a:rPr lang="cs-CZ" dirty="0"/>
              <a:t>- </a:t>
            </a:r>
            <a:r>
              <a:rPr lang="cs-CZ" dirty="0" err="1"/>
              <a:t>the</a:t>
            </a:r>
            <a:r>
              <a:rPr lang="cs-CZ" dirty="0"/>
              <a:t> </a:t>
            </a:r>
            <a:r>
              <a:rPr lang="cs-CZ" dirty="0" err="1"/>
              <a:t>system</a:t>
            </a:r>
            <a:r>
              <a:rPr lang="cs-CZ" dirty="0"/>
              <a:t> </a:t>
            </a:r>
            <a:r>
              <a:rPr lang="cs-CZ" dirty="0" err="1"/>
              <a:t>of</a:t>
            </a:r>
            <a:r>
              <a:rPr lang="cs-CZ" dirty="0"/>
              <a:t> </a:t>
            </a:r>
            <a:r>
              <a:rPr lang="cs-CZ" dirty="0" err="1"/>
              <a:t>payments</a:t>
            </a:r>
            <a:r>
              <a:rPr lang="cs-CZ" dirty="0"/>
              <a:t> </a:t>
            </a:r>
            <a:r>
              <a:rPr lang="cs-CZ" dirty="0" err="1"/>
              <a:t>for</a:t>
            </a:r>
            <a:r>
              <a:rPr lang="cs-CZ" dirty="0"/>
              <a:t> </a:t>
            </a:r>
            <a:r>
              <a:rPr lang="cs-CZ" dirty="0" err="1"/>
              <a:t>the</a:t>
            </a:r>
            <a:r>
              <a:rPr lang="cs-CZ" dirty="0"/>
              <a:t> </a:t>
            </a:r>
            <a:r>
              <a:rPr lang="cs-CZ" dirty="0" err="1"/>
              <a:t>entrance</a:t>
            </a:r>
            <a:r>
              <a:rPr lang="cs-CZ" dirty="0"/>
              <a:t> </a:t>
            </a:r>
            <a:r>
              <a:rPr lang="cs-CZ" dirty="0" err="1"/>
              <a:t>tickets</a:t>
            </a:r>
            <a:r>
              <a:rPr lang="cs-CZ" dirty="0"/>
              <a:t> (cash, bank transfer?)</a:t>
            </a:r>
          </a:p>
        </p:txBody>
      </p:sp>
      <p:sp>
        <p:nvSpPr>
          <p:cNvPr id="4" name="Zástupný symbol pro obsah 3">
            <a:extLst>
              <a:ext uri="{FF2B5EF4-FFF2-40B4-BE49-F238E27FC236}">
                <a16:creationId xmlns:a16="http://schemas.microsoft.com/office/drawing/2014/main" id="{83E1369F-89F9-43EE-ACEB-A57B4F7C6233}"/>
              </a:ext>
            </a:extLst>
          </p:cNvPr>
          <p:cNvSpPr>
            <a:spLocks noGrp="1"/>
          </p:cNvSpPr>
          <p:nvPr>
            <p:ph sz="half" idx="2"/>
          </p:nvPr>
        </p:nvSpPr>
        <p:spPr/>
        <p:txBody>
          <a:bodyPr/>
          <a:lstStyle/>
          <a:p>
            <a:r>
              <a:rPr lang="cs-CZ" dirty="0"/>
              <a:t>- </a:t>
            </a:r>
            <a:r>
              <a:rPr lang="cs-CZ" dirty="0" err="1"/>
              <a:t>Covid</a:t>
            </a:r>
            <a:r>
              <a:rPr lang="cs-CZ" dirty="0"/>
              <a:t> 19 </a:t>
            </a:r>
            <a:r>
              <a:rPr lang="cs-CZ" dirty="0" err="1"/>
              <a:t>restrictions</a:t>
            </a:r>
            <a:endParaRPr lang="cs-CZ" dirty="0"/>
          </a:p>
          <a:p>
            <a:r>
              <a:rPr lang="cs-CZ" dirty="0"/>
              <a:t>- </a:t>
            </a:r>
            <a:r>
              <a:rPr lang="cs-CZ" dirty="0" err="1"/>
              <a:t>videoconferences</a:t>
            </a:r>
            <a:r>
              <a:rPr lang="cs-CZ" dirty="0"/>
              <a:t> </a:t>
            </a:r>
            <a:r>
              <a:rPr lang="cs-CZ" dirty="0" err="1"/>
              <a:t>with</a:t>
            </a:r>
            <a:r>
              <a:rPr lang="cs-CZ" dirty="0"/>
              <a:t> </a:t>
            </a:r>
            <a:r>
              <a:rPr lang="cs-CZ" dirty="0" err="1"/>
              <a:t>the</a:t>
            </a:r>
            <a:r>
              <a:rPr lang="cs-CZ" dirty="0"/>
              <a:t> </a:t>
            </a:r>
            <a:r>
              <a:rPr lang="cs-CZ" dirty="0" err="1"/>
              <a:t>children</a:t>
            </a:r>
            <a:r>
              <a:rPr lang="cs-CZ" dirty="0"/>
              <a:t> </a:t>
            </a:r>
            <a:r>
              <a:rPr lang="cs-CZ" dirty="0" err="1"/>
              <a:t>before</a:t>
            </a:r>
            <a:r>
              <a:rPr lang="cs-CZ" dirty="0"/>
              <a:t> </a:t>
            </a:r>
            <a:r>
              <a:rPr lang="cs-CZ" dirty="0" err="1"/>
              <a:t>the</a:t>
            </a:r>
            <a:r>
              <a:rPr lang="cs-CZ" dirty="0"/>
              <a:t> mobility</a:t>
            </a:r>
          </a:p>
        </p:txBody>
      </p:sp>
      <p:pic>
        <p:nvPicPr>
          <p:cNvPr id="5" name="Google Shape;113;p3">
            <a:extLst>
              <a:ext uri="{FF2B5EF4-FFF2-40B4-BE49-F238E27FC236}">
                <a16:creationId xmlns:a16="http://schemas.microsoft.com/office/drawing/2014/main" id="{835AB9BF-082C-44FF-82D6-0FA61304F357}"/>
              </a:ext>
            </a:extLst>
          </p:cNvPr>
          <p:cNvPicPr preferRelativeResize="0"/>
          <p:nvPr/>
        </p:nvPicPr>
        <p:blipFill rotWithShape="1">
          <a:blip r:embed="rId2">
            <a:alphaModFix/>
          </a:blip>
          <a:srcRect/>
          <a:stretch/>
        </p:blipFill>
        <p:spPr>
          <a:xfrm>
            <a:off x="357144" y="4834671"/>
            <a:ext cx="1579205" cy="1577651"/>
          </a:xfrm>
          <a:prstGeom prst="rect">
            <a:avLst/>
          </a:prstGeom>
          <a:noFill/>
          <a:ln>
            <a:noFill/>
          </a:ln>
        </p:spPr>
      </p:pic>
    </p:spTree>
    <p:extLst>
      <p:ext uri="{BB962C8B-B14F-4D97-AF65-F5344CB8AC3E}">
        <p14:creationId xmlns:p14="http://schemas.microsoft.com/office/powerpoint/2010/main" val="829637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C15690E-425F-4EEA-A37B-A26B2B939A42}"/>
              </a:ext>
            </a:extLst>
          </p:cNvPr>
          <p:cNvSpPr>
            <a:spLocks noGrp="1"/>
          </p:cNvSpPr>
          <p:nvPr>
            <p:ph type="title"/>
          </p:nvPr>
        </p:nvSpPr>
        <p:spPr/>
        <p:txBody>
          <a:bodyPr/>
          <a:lstStyle/>
          <a:p>
            <a:pPr algn="ctr"/>
            <a:r>
              <a:rPr lang="cs-CZ" dirty="0"/>
              <a:t>PORTUGUESE TO-DO-LIST</a:t>
            </a:r>
          </a:p>
        </p:txBody>
      </p:sp>
      <p:sp>
        <p:nvSpPr>
          <p:cNvPr id="3" name="Zástupný symbol pro obsah 2">
            <a:extLst>
              <a:ext uri="{FF2B5EF4-FFF2-40B4-BE49-F238E27FC236}">
                <a16:creationId xmlns:a16="http://schemas.microsoft.com/office/drawing/2014/main" id="{DF90FC65-F8E3-42FF-B340-8CC32FD6F059}"/>
              </a:ext>
            </a:extLst>
          </p:cNvPr>
          <p:cNvSpPr>
            <a:spLocks noGrp="1"/>
          </p:cNvSpPr>
          <p:nvPr>
            <p:ph sz="half" idx="1"/>
          </p:nvPr>
        </p:nvSpPr>
        <p:spPr/>
        <p:txBody>
          <a:bodyPr>
            <a:normAutofit fontScale="92500" lnSpcReduction="20000"/>
          </a:bodyPr>
          <a:lstStyle/>
          <a:p>
            <a:r>
              <a:rPr lang="en-GB" b="1" dirty="0"/>
              <a:t>Energy Consumption Awareness: sources, kinds and quantities</a:t>
            </a:r>
            <a:endParaRPr lang="cs-CZ" b="1" dirty="0"/>
          </a:p>
          <a:p>
            <a:r>
              <a:rPr lang="en-GB" b="1" u="sng" dirty="0"/>
              <a:t>Task No.1</a:t>
            </a:r>
            <a:r>
              <a:rPr lang="en-GB" b="1" dirty="0"/>
              <a:t> </a:t>
            </a:r>
            <a:endParaRPr lang="cs-CZ" dirty="0"/>
          </a:p>
          <a:p>
            <a:pPr lvl="0"/>
            <a:r>
              <a:rPr lang="en-GB" u="sng" dirty="0"/>
              <a:t>Consumption habits in each country (house/school)</a:t>
            </a:r>
            <a:r>
              <a:rPr lang="en-GB" dirty="0"/>
              <a:t> – applying a questionnaire and checking our Ecological Footprint.</a:t>
            </a:r>
            <a:endParaRPr lang="cs-CZ" dirty="0"/>
          </a:p>
          <a:p>
            <a:pPr lvl="0"/>
            <a:r>
              <a:rPr lang="en-GB" u="sng" dirty="0"/>
              <a:t>Analysis of the electricity bill (house/school)</a:t>
            </a:r>
            <a:r>
              <a:rPr lang="en-GB" dirty="0"/>
              <a:t> of February to verify the monthly consumption of the household per capita. To calculate the school’s monthly consumption, we should divide by the total of students, teachers and non-teaching staff.</a:t>
            </a:r>
            <a:endParaRPr lang="cs-CZ" dirty="0"/>
          </a:p>
          <a:p>
            <a:endParaRPr lang="cs-CZ" dirty="0"/>
          </a:p>
        </p:txBody>
      </p:sp>
      <p:sp>
        <p:nvSpPr>
          <p:cNvPr id="4" name="Zástupný symbol pro obsah 3">
            <a:extLst>
              <a:ext uri="{FF2B5EF4-FFF2-40B4-BE49-F238E27FC236}">
                <a16:creationId xmlns:a16="http://schemas.microsoft.com/office/drawing/2014/main" id="{83E1369F-89F9-43EE-ACEB-A57B4F7C6233}"/>
              </a:ext>
            </a:extLst>
          </p:cNvPr>
          <p:cNvSpPr>
            <a:spLocks noGrp="1"/>
          </p:cNvSpPr>
          <p:nvPr>
            <p:ph sz="half" idx="2"/>
          </p:nvPr>
        </p:nvSpPr>
        <p:spPr/>
        <p:txBody>
          <a:bodyPr>
            <a:normAutofit fontScale="92500" lnSpcReduction="20000"/>
          </a:bodyPr>
          <a:lstStyle/>
          <a:p>
            <a:r>
              <a:rPr lang="en-GB" b="1" u="sng" dirty="0"/>
              <a:t>Task No.2</a:t>
            </a:r>
            <a:r>
              <a:rPr lang="en-GB" b="1" dirty="0"/>
              <a:t> </a:t>
            </a:r>
            <a:endParaRPr lang="cs-CZ" dirty="0"/>
          </a:p>
          <a:p>
            <a:pPr lvl="0"/>
            <a:r>
              <a:rPr lang="en-GB" dirty="0"/>
              <a:t>Presentation of the energy aspects to be improved at home and at school through a script and a checklist provided by the Portuguese school</a:t>
            </a:r>
            <a:endParaRPr lang="cs-CZ" dirty="0"/>
          </a:p>
          <a:p>
            <a:r>
              <a:rPr lang="en-GB" b="1" u="sng" dirty="0"/>
              <a:t>Task No.3</a:t>
            </a:r>
            <a:endParaRPr lang="cs-CZ" dirty="0"/>
          </a:p>
          <a:p>
            <a:r>
              <a:rPr lang="en-GB" u="sng" dirty="0"/>
              <a:t>Working on a presentation</a:t>
            </a:r>
            <a:endParaRPr lang="cs-CZ" dirty="0"/>
          </a:p>
          <a:p>
            <a:pPr lvl="0"/>
            <a:r>
              <a:rPr lang="en-GB" dirty="0"/>
              <a:t>Ecological Footprint</a:t>
            </a:r>
            <a:endParaRPr lang="cs-CZ" dirty="0"/>
          </a:p>
          <a:p>
            <a:pPr lvl="0"/>
            <a:r>
              <a:rPr lang="en-GB" dirty="0"/>
              <a:t>Monthly consumption of electricity per capita at home/school</a:t>
            </a:r>
            <a:endParaRPr lang="cs-CZ" dirty="0"/>
          </a:p>
          <a:p>
            <a:pPr lvl="0"/>
            <a:r>
              <a:rPr lang="en-GB" dirty="0"/>
              <a:t>Presentation of suggestions of how to reduce the energy consumption</a:t>
            </a:r>
            <a:endParaRPr lang="cs-CZ" dirty="0"/>
          </a:p>
          <a:p>
            <a:pPr lvl="0"/>
            <a:endParaRPr lang="cs-CZ" dirty="0"/>
          </a:p>
          <a:p>
            <a:endParaRPr lang="cs-CZ" dirty="0"/>
          </a:p>
        </p:txBody>
      </p:sp>
      <p:pic>
        <p:nvPicPr>
          <p:cNvPr id="5" name="Google Shape;113;p3">
            <a:extLst>
              <a:ext uri="{FF2B5EF4-FFF2-40B4-BE49-F238E27FC236}">
                <a16:creationId xmlns:a16="http://schemas.microsoft.com/office/drawing/2014/main" id="{835AB9BF-082C-44FF-82D6-0FA61304F357}"/>
              </a:ext>
            </a:extLst>
          </p:cNvPr>
          <p:cNvPicPr preferRelativeResize="0"/>
          <p:nvPr/>
        </p:nvPicPr>
        <p:blipFill rotWithShape="1">
          <a:blip r:embed="rId2">
            <a:alphaModFix/>
          </a:blip>
          <a:srcRect/>
          <a:stretch/>
        </p:blipFill>
        <p:spPr>
          <a:xfrm>
            <a:off x="9878664" y="507181"/>
            <a:ext cx="1579205" cy="1577651"/>
          </a:xfrm>
          <a:prstGeom prst="rect">
            <a:avLst/>
          </a:prstGeom>
          <a:noFill/>
          <a:ln>
            <a:noFill/>
          </a:ln>
        </p:spPr>
      </p:pic>
    </p:spTree>
    <p:extLst>
      <p:ext uri="{BB962C8B-B14F-4D97-AF65-F5344CB8AC3E}">
        <p14:creationId xmlns:p14="http://schemas.microsoft.com/office/powerpoint/2010/main" val="3210999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C15690E-425F-4EEA-A37B-A26B2B939A42}"/>
              </a:ext>
            </a:extLst>
          </p:cNvPr>
          <p:cNvSpPr>
            <a:spLocks noGrp="1"/>
          </p:cNvSpPr>
          <p:nvPr>
            <p:ph type="title"/>
          </p:nvPr>
        </p:nvSpPr>
        <p:spPr/>
        <p:txBody>
          <a:bodyPr/>
          <a:lstStyle/>
          <a:p>
            <a:pPr algn="ctr"/>
            <a:r>
              <a:rPr lang="cs-CZ" dirty="0"/>
              <a:t>PORTUGUESE TO-DO-LIST</a:t>
            </a:r>
          </a:p>
        </p:txBody>
      </p:sp>
      <p:sp>
        <p:nvSpPr>
          <p:cNvPr id="3" name="Zástupný symbol pro obsah 2">
            <a:extLst>
              <a:ext uri="{FF2B5EF4-FFF2-40B4-BE49-F238E27FC236}">
                <a16:creationId xmlns:a16="http://schemas.microsoft.com/office/drawing/2014/main" id="{DF90FC65-F8E3-42FF-B340-8CC32FD6F059}"/>
              </a:ext>
            </a:extLst>
          </p:cNvPr>
          <p:cNvSpPr>
            <a:spLocks noGrp="1"/>
          </p:cNvSpPr>
          <p:nvPr>
            <p:ph sz="half" idx="1"/>
          </p:nvPr>
        </p:nvSpPr>
        <p:spPr/>
        <p:txBody>
          <a:bodyPr>
            <a:normAutofit fontScale="92500" lnSpcReduction="20000"/>
          </a:bodyPr>
          <a:lstStyle/>
          <a:p>
            <a:r>
              <a:rPr lang="en-GB" b="1" u="sng" dirty="0"/>
              <a:t>Task No.4</a:t>
            </a:r>
            <a:r>
              <a:rPr lang="en-GB" b="1" dirty="0"/>
              <a:t> (May - mobility - 2022)</a:t>
            </a:r>
            <a:endParaRPr lang="cs-CZ" dirty="0"/>
          </a:p>
          <a:p>
            <a:pPr lvl="0"/>
            <a:r>
              <a:rPr lang="en-GB" dirty="0"/>
              <a:t>The students from one country will send their presentation to students from another country in order for them to be studied by the receiving partner. (Distribution to follow) </a:t>
            </a:r>
            <a:endParaRPr lang="cs-CZ" dirty="0"/>
          </a:p>
          <a:p>
            <a:pPr lvl="0"/>
            <a:r>
              <a:rPr lang="en-GB" dirty="0"/>
              <a:t>Then the pupils of two schools will get in touch via videoconferencing, eTwinning, e-mail, phone, Skype, Facebook (according to individual preference). </a:t>
            </a:r>
            <a:endParaRPr lang="cs-CZ" dirty="0"/>
          </a:p>
          <a:p>
            <a:r>
              <a:rPr lang="en-GB" dirty="0"/>
              <a:t>During this phase they will discuss, explain, specify and add details to all the issues that were not obvious from the presentation. The goal is to go over all the suggestions of how to reduce the energy consumption and add more, if possible.</a:t>
            </a:r>
            <a:endParaRPr lang="cs-CZ" dirty="0"/>
          </a:p>
        </p:txBody>
      </p:sp>
      <p:sp>
        <p:nvSpPr>
          <p:cNvPr id="4" name="Zástupný symbol pro obsah 3">
            <a:extLst>
              <a:ext uri="{FF2B5EF4-FFF2-40B4-BE49-F238E27FC236}">
                <a16:creationId xmlns:a16="http://schemas.microsoft.com/office/drawing/2014/main" id="{83E1369F-89F9-43EE-ACEB-A57B4F7C6233}"/>
              </a:ext>
            </a:extLst>
          </p:cNvPr>
          <p:cNvSpPr>
            <a:spLocks noGrp="1"/>
          </p:cNvSpPr>
          <p:nvPr>
            <p:ph sz="half" idx="2"/>
          </p:nvPr>
        </p:nvSpPr>
        <p:spPr/>
        <p:txBody>
          <a:bodyPr>
            <a:normAutofit fontScale="92500" lnSpcReduction="20000"/>
          </a:bodyPr>
          <a:lstStyle/>
          <a:p>
            <a:pPr lvl="0"/>
            <a:r>
              <a:rPr lang="en-GB" dirty="0"/>
              <a:t>Portugal will send the presentation to Denmark.</a:t>
            </a:r>
            <a:endParaRPr lang="cs-CZ" dirty="0"/>
          </a:p>
          <a:p>
            <a:pPr lvl="0"/>
            <a:r>
              <a:rPr lang="en-GB" dirty="0"/>
              <a:t>Denmark will send the presentation to Netherlands.</a:t>
            </a:r>
            <a:endParaRPr lang="cs-CZ" dirty="0"/>
          </a:p>
          <a:p>
            <a:pPr lvl="0"/>
            <a:r>
              <a:rPr lang="en-GB" dirty="0"/>
              <a:t>Netherlands will send the presentation to Spain.</a:t>
            </a:r>
            <a:endParaRPr lang="cs-CZ" dirty="0"/>
          </a:p>
          <a:p>
            <a:pPr lvl="0"/>
            <a:r>
              <a:rPr lang="en-GB" dirty="0"/>
              <a:t>Spain will send the presentation to the Czech Republic.</a:t>
            </a:r>
            <a:endParaRPr lang="cs-CZ" dirty="0"/>
          </a:p>
          <a:p>
            <a:pPr lvl="0"/>
            <a:r>
              <a:rPr lang="en-GB" dirty="0"/>
              <a:t>The Czech Republic will send the presentation to Portugal.</a:t>
            </a:r>
            <a:endParaRPr lang="cs-CZ" dirty="0"/>
          </a:p>
          <a:p>
            <a:r>
              <a:rPr lang="en-GB" dirty="0"/>
              <a:t> </a:t>
            </a:r>
            <a:endParaRPr lang="cs-CZ" dirty="0"/>
          </a:p>
          <a:p>
            <a:pPr lvl="0"/>
            <a:endParaRPr lang="cs-CZ" dirty="0"/>
          </a:p>
          <a:p>
            <a:endParaRPr lang="cs-CZ" dirty="0"/>
          </a:p>
        </p:txBody>
      </p:sp>
      <p:pic>
        <p:nvPicPr>
          <p:cNvPr id="5" name="Google Shape;113;p3">
            <a:extLst>
              <a:ext uri="{FF2B5EF4-FFF2-40B4-BE49-F238E27FC236}">
                <a16:creationId xmlns:a16="http://schemas.microsoft.com/office/drawing/2014/main" id="{835AB9BF-082C-44FF-82D6-0FA61304F357}"/>
              </a:ext>
            </a:extLst>
          </p:cNvPr>
          <p:cNvPicPr preferRelativeResize="0"/>
          <p:nvPr/>
        </p:nvPicPr>
        <p:blipFill rotWithShape="1">
          <a:blip r:embed="rId2">
            <a:alphaModFix/>
          </a:blip>
          <a:srcRect/>
          <a:stretch/>
        </p:blipFill>
        <p:spPr>
          <a:xfrm>
            <a:off x="9878664" y="507181"/>
            <a:ext cx="1579205" cy="1577651"/>
          </a:xfrm>
          <a:prstGeom prst="rect">
            <a:avLst/>
          </a:prstGeom>
          <a:noFill/>
          <a:ln>
            <a:noFill/>
          </a:ln>
        </p:spPr>
      </p:pic>
    </p:spTree>
    <p:extLst>
      <p:ext uri="{BB962C8B-B14F-4D97-AF65-F5344CB8AC3E}">
        <p14:creationId xmlns:p14="http://schemas.microsoft.com/office/powerpoint/2010/main" val="29768938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C15690E-425F-4EEA-A37B-A26B2B939A42}"/>
              </a:ext>
            </a:extLst>
          </p:cNvPr>
          <p:cNvSpPr>
            <a:spLocks noGrp="1"/>
          </p:cNvSpPr>
          <p:nvPr>
            <p:ph type="title"/>
          </p:nvPr>
        </p:nvSpPr>
        <p:spPr>
          <a:xfrm>
            <a:off x="1024127" y="585216"/>
            <a:ext cx="9797597" cy="1499616"/>
          </a:xfrm>
        </p:spPr>
        <p:txBody>
          <a:bodyPr>
            <a:normAutofit fontScale="90000"/>
          </a:bodyPr>
          <a:lstStyle/>
          <a:p>
            <a:pPr algn="ctr"/>
            <a:r>
              <a:rPr lang="en-GB" b="1" u="sng" dirty="0"/>
              <a:t>Contents of the Mobility</a:t>
            </a:r>
            <a:r>
              <a:rPr lang="en-GB" b="1" dirty="0"/>
              <a:t> (June 2022)</a:t>
            </a:r>
            <a:br>
              <a:rPr lang="cs-CZ" dirty="0"/>
            </a:br>
            <a:endParaRPr lang="cs-CZ" dirty="0"/>
          </a:p>
        </p:txBody>
      </p:sp>
      <p:sp>
        <p:nvSpPr>
          <p:cNvPr id="3" name="Zástupný symbol pro obsah 2">
            <a:extLst>
              <a:ext uri="{FF2B5EF4-FFF2-40B4-BE49-F238E27FC236}">
                <a16:creationId xmlns:a16="http://schemas.microsoft.com/office/drawing/2014/main" id="{DF90FC65-F8E3-42FF-B340-8CC32FD6F059}"/>
              </a:ext>
            </a:extLst>
          </p:cNvPr>
          <p:cNvSpPr>
            <a:spLocks noGrp="1"/>
          </p:cNvSpPr>
          <p:nvPr>
            <p:ph sz="half" idx="1"/>
          </p:nvPr>
        </p:nvSpPr>
        <p:spPr/>
        <p:txBody>
          <a:bodyPr>
            <a:normAutofit/>
          </a:bodyPr>
          <a:lstStyle/>
          <a:p>
            <a:r>
              <a:rPr lang="en-GB" u="sng" dirty="0"/>
              <a:t>Activity No.1</a:t>
            </a:r>
            <a:endParaRPr lang="cs-CZ" dirty="0"/>
          </a:p>
          <a:p>
            <a:r>
              <a:rPr lang="en-GB" dirty="0"/>
              <a:t>This activity is where each partner will present their results concerning energy consumption and suggestions on how to reduce it, followed by group work to analyse the differences within presented results (students of mixed nationalities).</a:t>
            </a:r>
            <a:endParaRPr lang="cs-CZ" dirty="0"/>
          </a:p>
          <a:p>
            <a:endParaRPr lang="cs-CZ" dirty="0"/>
          </a:p>
        </p:txBody>
      </p:sp>
      <p:sp>
        <p:nvSpPr>
          <p:cNvPr id="4" name="Zástupný symbol pro obsah 3">
            <a:extLst>
              <a:ext uri="{FF2B5EF4-FFF2-40B4-BE49-F238E27FC236}">
                <a16:creationId xmlns:a16="http://schemas.microsoft.com/office/drawing/2014/main" id="{83E1369F-89F9-43EE-ACEB-A57B4F7C6233}"/>
              </a:ext>
            </a:extLst>
          </p:cNvPr>
          <p:cNvSpPr>
            <a:spLocks noGrp="1"/>
          </p:cNvSpPr>
          <p:nvPr>
            <p:ph sz="half" idx="2"/>
          </p:nvPr>
        </p:nvSpPr>
        <p:spPr/>
        <p:txBody>
          <a:bodyPr>
            <a:normAutofit/>
          </a:bodyPr>
          <a:lstStyle/>
          <a:p>
            <a:r>
              <a:rPr lang="en-GB" u="sng" dirty="0"/>
              <a:t>Activity No.2</a:t>
            </a:r>
            <a:endParaRPr lang="cs-CZ" dirty="0"/>
          </a:p>
          <a:p>
            <a:r>
              <a:rPr lang="en-GB" dirty="0"/>
              <a:t>Creation of posters with pictures, photos, quotes, logos, slogans, catchwords and their presentation (groups of students of mixed nationalities), topic: </a:t>
            </a:r>
            <a:r>
              <a:rPr lang="en-GB" b="1" dirty="0"/>
              <a:t>“How to Motivate People to Save Energy”</a:t>
            </a:r>
            <a:r>
              <a:rPr lang="en-GB" dirty="0"/>
              <a:t>.</a:t>
            </a:r>
            <a:endParaRPr lang="cs-CZ" dirty="0"/>
          </a:p>
          <a:p>
            <a:endParaRPr lang="cs-CZ" dirty="0"/>
          </a:p>
        </p:txBody>
      </p:sp>
      <p:pic>
        <p:nvPicPr>
          <p:cNvPr id="5" name="Google Shape;113;p3">
            <a:extLst>
              <a:ext uri="{FF2B5EF4-FFF2-40B4-BE49-F238E27FC236}">
                <a16:creationId xmlns:a16="http://schemas.microsoft.com/office/drawing/2014/main" id="{835AB9BF-082C-44FF-82D6-0FA61304F357}"/>
              </a:ext>
            </a:extLst>
          </p:cNvPr>
          <p:cNvPicPr preferRelativeResize="0"/>
          <p:nvPr/>
        </p:nvPicPr>
        <p:blipFill rotWithShape="1">
          <a:blip r:embed="rId2">
            <a:alphaModFix/>
          </a:blip>
          <a:srcRect/>
          <a:stretch/>
        </p:blipFill>
        <p:spPr>
          <a:xfrm>
            <a:off x="10164910" y="4633908"/>
            <a:ext cx="1579205" cy="1577651"/>
          </a:xfrm>
          <a:prstGeom prst="rect">
            <a:avLst/>
          </a:prstGeom>
          <a:noFill/>
          <a:ln>
            <a:noFill/>
          </a:ln>
        </p:spPr>
      </p:pic>
    </p:spTree>
    <p:extLst>
      <p:ext uri="{BB962C8B-B14F-4D97-AF65-F5344CB8AC3E}">
        <p14:creationId xmlns:p14="http://schemas.microsoft.com/office/powerpoint/2010/main" val="1187887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C15690E-425F-4EEA-A37B-A26B2B939A42}"/>
              </a:ext>
            </a:extLst>
          </p:cNvPr>
          <p:cNvSpPr>
            <a:spLocks noGrp="1"/>
          </p:cNvSpPr>
          <p:nvPr>
            <p:ph type="title"/>
          </p:nvPr>
        </p:nvSpPr>
        <p:spPr>
          <a:xfrm>
            <a:off x="1024127" y="585216"/>
            <a:ext cx="9797597" cy="1499616"/>
          </a:xfrm>
        </p:spPr>
        <p:txBody>
          <a:bodyPr>
            <a:normAutofit fontScale="90000"/>
          </a:bodyPr>
          <a:lstStyle/>
          <a:p>
            <a:pPr algn="ctr"/>
            <a:r>
              <a:rPr lang="en-GB" b="1" u="sng" dirty="0"/>
              <a:t>Contents of the Mobility</a:t>
            </a:r>
            <a:r>
              <a:rPr lang="en-GB" b="1" dirty="0"/>
              <a:t> (June 2022)</a:t>
            </a:r>
            <a:br>
              <a:rPr lang="cs-CZ" dirty="0"/>
            </a:br>
            <a:endParaRPr lang="cs-CZ" dirty="0"/>
          </a:p>
        </p:txBody>
      </p:sp>
      <p:sp>
        <p:nvSpPr>
          <p:cNvPr id="3" name="Zástupný symbol pro obsah 2">
            <a:extLst>
              <a:ext uri="{FF2B5EF4-FFF2-40B4-BE49-F238E27FC236}">
                <a16:creationId xmlns:a16="http://schemas.microsoft.com/office/drawing/2014/main" id="{DF90FC65-F8E3-42FF-B340-8CC32FD6F059}"/>
              </a:ext>
            </a:extLst>
          </p:cNvPr>
          <p:cNvSpPr>
            <a:spLocks noGrp="1"/>
          </p:cNvSpPr>
          <p:nvPr>
            <p:ph sz="half" idx="1"/>
          </p:nvPr>
        </p:nvSpPr>
        <p:spPr/>
        <p:txBody>
          <a:bodyPr>
            <a:normAutofit lnSpcReduction="10000"/>
          </a:bodyPr>
          <a:lstStyle/>
          <a:p>
            <a:r>
              <a:rPr lang="en-GB" u="sng" dirty="0"/>
              <a:t>Activity No.3</a:t>
            </a:r>
            <a:endParaRPr lang="cs-CZ" dirty="0"/>
          </a:p>
          <a:p>
            <a:r>
              <a:rPr lang="en-GB" dirty="0"/>
              <a:t>Workshop to build solar ovens and to cook a meal. </a:t>
            </a:r>
            <a:endParaRPr lang="cs-CZ" dirty="0"/>
          </a:p>
          <a:p>
            <a:r>
              <a:rPr lang="en-GB" u="sng" dirty="0"/>
              <a:t>Activity No.4</a:t>
            </a:r>
            <a:endParaRPr lang="cs-CZ" dirty="0"/>
          </a:p>
          <a:p>
            <a:r>
              <a:rPr lang="en-GB" dirty="0"/>
              <a:t>Field trip to a shipyard that produces boats powered by solar energy and to a natural reserve to visit a tidal mill.</a:t>
            </a:r>
            <a:endParaRPr lang="cs-CZ" dirty="0"/>
          </a:p>
          <a:p>
            <a:r>
              <a:rPr lang="en-GB" u="sng" dirty="0"/>
              <a:t>Activity No.5</a:t>
            </a:r>
            <a:endParaRPr lang="cs-CZ" dirty="0"/>
          </a:p>
          <a:p>
            <a:r>
              <a:rPr lang="en-GB" dirty="0"/>
              <a:t>Workshop to make paper kites; students will test their kites later in the week.</a:t>
            </a:r>
            <a:endParaRPr lang="cs-CZ" dirty="0"/>
          </a:p>
          <a:p>
            <a:endParaRPr lang="cs-CZ" dirty="0"/>
          </a:p>
          <a:p>
            <a:endParaRPr lang="cs-CZ" dirty="0"/>
          </a:p>
          <a:p>
            <a:endParaRPr lang="cs-CZ" dirty="0"/>
          </a:p>
        </p:txBody>
      </p:sp>
      <p:sp>
        <p:nvSpPr>
          <p:cNvPr id="4" name="Zástupný symbol pro obsah 3">
            <a:extLst>
              <a:ext uri="{FF2B5EF4-FFF2-40B4-BE49-F238E27FC236}">
                <a16:creationId xmlns:a16="http://schemas.microsoft.com/office/drawing/2014/main" id="{83E1369F-89F9-43EE-ACEB-A57B4F7C6233}"/>
              </a:ext>
            </a:extLst>
          </p:cNvPr>
          <p:cNvSpPr>
            <a:spLocks noGrp="1"/>
          </p:cNvSpPr>
          <p:nvPr>
            <p:ph sz="half" idx="2"/>
          </p:nvPr>
        </p:nvSpPr>
        <p:spPr/>
        <p:txBody>
          <a:bodyPr>
            <a:normAutofit lnSpcReduction="10000"/>
          </a:bodyPr>
          <a:lstStyle/>
          <a:p>
            <a:r>
              <a:rPr lang="en-GB" u="sng" dirty="0"/>
              <a:t>Activity No.6</a:t>
            </a:r>
            <a:endParaRPr lang="cs-CZ" dirty="0"/>
          </a:p>
          <a:p>
            <a:r>
              <a:rPr lang="en-GB" dirty="0"/>
              <a:t>Field trip to a power plant/photovoltaic panel plant, to show two ways of obtaining energy through different processes using different natural resources.</a:t>
            </a:r>
            <a:endParaRPr lang="cs-CZ" dirty="0"/>
          </a:p>
          <a:p>
            <a:pPr marL="180340" algn="just">
              <a:lnSpc>
                <a:spcPct val="115000"/>
              </a:lnSpc>
              <a:spcAft>
                <a:spcPts val="800"/>
              </a:spcAft>
            </a:pPr>
            <a:r>
              <a:rPr lang="en-GB" u="sng" dirty="0">
                <a:latin typeface="Calibri" panose="020F0502020204030204" pitchFamily="34" charset="0"/>
                <a:ea typeface="Calibri" panose="020F0502020204030204" pitchFamily="34" charset="0"/>
              </a:rPr>
              <a:t>Activity No.7</a:t>
            </a:r>
            <a:endParaRPr lang="cs-CZ" sz="1800" dirty="0">
              <a:latin typeface="Calibri" panose="020F0502020204030204" pitchFamily="34" charset="0"/>
              <a:ea typeface="Calibri" panose="020F0502020204030204" pitchFamily="34" charset="0"/>
            </a:endParaRPr>
          </a:p>
          <a:p>
            <a:pPr marL="449580" algn="just">
              <a:lnSpc>
                <a:spcPct val="115000"/>
              </a:lnSpc>
              <a:spcAft>
                <a:spcPts val="800"/>
              </a:spcAft>
            </a:pPr>
            <a:r>
              <a:rPr lang="en-GB" dirty="0">
                <a:latin typeface="Calibri" panose="020F0502020204030204" pitchFamily="34" charset="0"/>
                <a:ea typeface="Calibri" panose="020F0502020204030204" pitchFamily="34" charset="0"/>
              </a:rPr>
              <a:t>“Flying objects”: workshop to make flying object made of reusable materials.</a:t>
            </a:r>
            <a:endParaRPr lang="cs-CZ" sz="1800" dirty="0">
              <a:latin typeface="Calibri" panose="020F0502020204030204" pitchFamily="34" charset="0"/>
              <a:ea typeface="Calibri" panose="020F0502020204030204" pitchFamily="34" charset="0"/>
            </a:endParaRPr>
          </a:p>
          <a:p>
            <a:endParaRPr lang="cs-CZ" dirty="0"/>
          </a:p>
          <a:p>
            <a:endParaRPr lang="cs-CZ" dirty="0"/>
          </a:p>
        </p:txBody>
      </p:sp>
      <p:pic>
        <p:nvPicPr>
          <p:cNvPr id="5" name="Google Shape;113;p3">
            <a:extLst>
              <a:ext uri="{FF2B5EF4-FFF2-40B4-BE49-F238E27FC236}">
                <a16:creationId xmlns:a16="http://schemas.microsoft.com/office/drawing/2014/main" id="{835AB9BF-082C-44FF-82D6-0FA61304F357}"/>
              </a:ext>
            </a:extLst>
          </p:cNvPr>
          <p:cNvPicPr preferRelativeResize="0"/>
          <p:nvPr/>
        </p:nvPicPr>
        <p:blipFill rotWithShape="1">
          <a:blip r:embed="rId2">
            <a:alphaModFix/>
          </a:blip>
          <a:srcRect/>
          <a:stretch/>
        </p:blipFill>
        <p:spPr>
          <a:xfrm>
            <a:off x="10164910" y="4633908"/>
            <a:ext cx="1579205" cy="1577651"/>
          </a:xfrm>
          <a:prstGeom prst="rect">
            <a:avLst/>
          </a:prstGeom>
          <a:noFill/>
          <a:ln>
            <a:noFill/>
          </a:ln>
        </p:spPr>
      </p:pic>
    </p:spTree>
    <p:extLst>
      <p:ext uri="{BB962C8B-B14F-4D97-AF65-F5344CB8AC3E}">
        <p14:creationId xmlns:p14="http://schemas.microsoft.com/office/powerpoint/2010/main" val="16657482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C15690E-425F-4EEA-A37B-A26B2B939A42}"/>
              </a:ext>
            </a:extLst>
          </p:cNvPr>
          <p:cNvSpPr>
            <a:spLocks noGrp="1"/>
          </p:cNvSpPr>
          <p:nvPr>
            <p:ph type="title"/>
          </p:nvPr>
        </p:nvSpPr>
        <p:spPr>
          <a:xfrm>
            <a:off x="1024127" y="585216"/>
            <a:ext cx="9797597" cy="1499616"/>
          </a:xfrm>
        </p:spPr>
        <p:txBody>
          <a:bodyPr>
            <a:normAutofit/>
          </a:bodyPr>
          <a:lstStyle/>
          <a:p>
            <a:pPr algn="ctr"/>
            <a:r>
              <a:rPr lang="cs-CZ" b="1" u="sng" dirty="0"/>
              <a:t>POSTMOBILITY ACTIVITIES</a:t>
            </a:r>
            <a:br>
              <a:rPr lang="cs-CZ" dirty="0"/>
            </a:br>
            <a:endParaRPr lang="cs-CZ" dirty="0"/>
          </a:p>
        </p:txBody>
      </p:sp>
      <p:sp>
        <p:nvSpPr>
          <p:cNvPr id="3" name="Zástupný symbol pro obsah 2">
            <a:extLst>
              <a:ext uri="{FF2B5EF4-FFF2-40B4-BE49-F238E27FC236}">
                <a16:creationId xmlns:a16="http://schemas.microsoft.com/office/drawing/2014/main" id="{DF90FC65-F8E3-42FF-B340-8CC32FD6F059}"/>
              </a:ext>
            </a:extLst>
          </p:cNvPr>
          <p:cNvSpPr>
            <a:spLocks noGrp="1"/>
          </p:cNvSpPr>
          <p:nvPr>
            <p:ph sz="half" idx="1"/>
          </p:nvPr>
        </p:nvSpPr>
        <p:spPr/>
        <p:txBody>
          <a:bodyPr>
            <a:normAutofit/>
          </a:bodyPr>
          <a:lstStyle/>
          <a:p>
            <a:r>
              <a:rPr lang="en-GB" dirty="0"/>
              <a:t>.</a:t>
            </a:r>
            <a:endParaRPr lang="cs-CZ" dirty="0"/>
          </a:p>
          <a:p>
            <a:endParaRPr lang="cs-CZ" dirty="0"/>
          </a:p>
          <a:p>
            <a:r>
              <a:rPr lang="en-GB" dirty="0"/>
              <a:t>All of the project work that will have been carried out as part of the mobility is to be displayed in a public place where the information can be disseminated. This would be best in the form of an exhibition and is to include all presentations and results produced before and during the stay in Portugal.</a:t>
            </a:r>
            <a:endParaRPr lang="cs-CZ" dirty="0"/>
          </a:p>
          <a:p>
            <a:r>
              <a:rPr lang="en-GB" dirty="0"/>
              <a:t> </a:t>
            </a:r>
            <a:endParaRPr lang="cs-CZ" dirty="0"/>
          </a:p>
          <a:p>
            <a:endParaRPr lang="cs-CZ" dirty="0"/>
          </a:p>
        </p:txBody>
      </p:sp>
      <p:sp>
        <p:nvSpPr>
          <p:cNvPr id="4" name="Zástupný symbol pro obsah 3">
            <a:extLst>
              <a:ext uri="{FF2B5EF4-FFF2-40B4-BE49-F238E27FC236}">
                <a16:creationId xmlns:a16="http://schemas.microsoft.com/office/drawing/2014/main" id="{83E1369F-89F9-43EE-ACEB-A57B4F7C6233}"/>
              </a:ext>
            </a:extLst>
          </p:cNvPr>
          <p:cNvSpPr>
            <a:spLocks noGrp="1"/>
          </p:cNvSpPr>
          <p:nvPr>
            <p:ph sz="half" idx="2"/>
          </p:nvPr>
        </p:nvSpPr>
        <p:spPr/>
        <p:txBody>
          <a:bodyPr>
            <a:normAutofit/>
          </a:bodyPr>
          <a:lstStyle/>
          <a:p>
            <a:endParaRPr lang="cs-CZ" dirty="0"/>
          </a:p>
          <a:p>
            <a:endParaRPr lang="cs-CZ" dirty="0"/>
          </a:p>
          <a:p>
            <a:r>
              <a:rPr lang="en-GB" dirty="0"/>
              <a:t>Portugal will also be responsible for the production of a newsletter to catalogue the experiences of the mobility. This should contain pictures and a form of diary about all of the events that take place during the week. This in turn is to be sent to all countries for display on completion.</a:t>
            </a:r>
            <a:endParaRPr lang="cs-CZ" dirty="0"/>
          </a:p>
          <a:p>
            <a:r>
              <a:rPr lang="en-GB" dirty="0"/>
              <a:t> </a:t>
            </a:r>
            <a:endParaRPr lang="cs-CZ" dirty="0"/>
          </a:p>
          <a:p>
            <a:endParaRPr lang="cs-CZ" dirty="0"/>
          </a:p>
        </p:txBody>
      </p:sp>
    </p:spTree>
    <p:extLst>
      <p:ext uri="{BB962C8B-B14F-4D97-AF65-F5344CB8AC3E}">
        <p14:creationId xmlns:p14="http://schemas.microsoft.com/office/powerpoint/2010/main" val="4217386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2"/>
        <p:cNvGrpSpPr/>
        <p:nvPr/>
      </p:nvGrpSpPr>
      <p:grpSpPr>
        <a:xfrm>
          <a:off x="0" y="0"/>
          <a:ext cx="0" cy="0"/>
          <a:chOff x="0" y="0"/>
          <a:chExt cx="0" cy="0"/>
        </a:xfrm>
      </p:grpSpPr>
      <p:sp>
        <p:nvSpPr>
          <p:cNvPr id="153" name="Google Shape;153;p8"/>
          <p:cNvSpPr/>
          <p:nvPr/>
        </p:nvSpPr>
        <p:spPr>
          <a:xfrm>
            <a:off x="0" y="2"/>
            <a:ext cx="12192000" cy="685799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4" name="Google Shape;154;p8"/>
          <p:cNvSpPr txBox="1">
            <a:spLocks noGrp="1"/>
          </p:cNvSpPr>
          <p:nvPr>
            <p:ph type="ctrTitle"/>
          </p:nvPr>
        </p:nvSpPr>
        <p:spPr>
          <a:xfrm>
            <a:off x="982639" y="1012536"/>
            <a:ext cx="4613300" cy="3163224"/>
          </a:xfrm>
          <a:prstGeom prst="rect">
            <a:avLst/>
          </a:prstGeom>
          <a:noFill/>
          <a:ln>
            <a:noFill/>
          </a:ln>
        </p:spPr>
        <p:txBody>
          <a:bodyPr spcFirstLastPara="1" wrap="square" lIns="91425" tIns="45700" rIns="91425" bIns="45700" anchor="t" anchorCtr="0">
            <a:noAutofit/>
          </a:bodyPr>
          <a:lstStyle/>
          <a:p>
            <a:pPr lvl="0">
              <a:buSzPts val="1600"/>
            </a:pPr>
            <a:br>
              <a:rPr lang="cs-CZ" sz="2800" dirty="0"/>
            </a:br>
            <a:endParaRPr sz="2800" dirty="0"/>
          </a:p>
        </p:txBody>
      </p:sp>
      <p:sp>
        <p:nvSpPr>
          <p:cNvPr id="155" name="Google Shape;155;p8"/>
          <p:cNvSpPr txBox="1">
            <a:spLocks noGrp="1"/>
          </p:cNvSpPr>
          <p:nvPr>
            <p:ph type="subTitle" idx="1"/>
          </p:nvPr>
        </p:nvSpPr>
        <p:spPr>
          <a:xfrm>
            <a:off x="982638" y="-3"/>
            <a:ext cx="4408228" cy="4538135"/>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2400"/>
              <a:buNone/>
            </a:pPr>
            <a:r>
              <a:rPr lang="cs-CZ" sz="4400" dirty="0"/>
              <a:t>ANY QUESTIONS?</a:t>
            </a:r>
          </a:p>
          <a:p>
            <a:pPr lvl="0" algn="l" rtl="0">
              <a:lnSpc>
                <a:spcPct val="90000"/>
              </a:lnSpc>
              <a:spcBef>
                <a:spcPts val="0"/>
              </a:spcBef>
              <a:spcAft>
                <a:spcPts val="0"/>
              </a:spcAft>
              <a:buClr>
                <a:schemeClr val="dk1"/>
              </a:buClr>
              <a:buSzPts val="2400"/>
            </a:pPr>
            <a:endParaRPr lang="cs-CZ" sz="2000" dirty="0"/>
          </a:p>
          <a:p>
            <a:pPr marL="0" lvl="0" indent="0" algn="l" rtl="0">
              <a:lnSpc>
                <a:spcPct val="90000"/>
              </a:lnSpc>
              <a:spcBef>
                <a:spcPts val="0"/>
              </a:spcBef>
              <a:spcAft>
                <a:spcPts val="0"/>
              </a:spcAft>
              <a:buClr>
                <a:schemeClr val="dk1"/>
              </a:buClr>
              <a:buSzPts val="2400"/>
              <a:buNone/>
            </a:pPr>
            <a:endParaRPr sz="1200" dirty="0"/>
          </a:p>
        </p:txBody>
      </p:sp>
      <p:sp>
        <p:nvSpPr>
          <p:cNvPr id="156" name="Google Shape;156;p8"/>
          <p:cNvSpPr/>
          <p:nvPr/>
        </p:nvSpPr>
        <p:spPr>
          <a:xfrm flipH="1">
            <a:off x="8123336" y="-3"/>
            <a:ext cx="4068664" cy="6858000"/>
          </a:xfrm>
          <a:prstGeom prst="rect">
            <a:avLst/>
          </a:prstGeom>
          <a:gradFill>
            <a:gsLst>
              <a:gs pos="0">
                <a:srgbClr val="000000"/>
              </a:gs>
              <a:gs pos="26000">
                <a:srgbClr val="000000"/>
              </a:gs>
              <a:gs pos="100000">
                <a:schemeClr val="accent1"/>
              </a:gs>
            </a:gsLst>
            <a:lin ang="9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7" name="Google Shape;157;p8"/>
          <p:cNvSpPr/>
          <p:nvPr/>
        </p:nvSpPr>
        <p:spPr>
          <a:xfrm flipH="1">
            <a:off x="8123336" y="-3"/>
            <a:ext cx="3611463" cy="6858000"/>
          </a:xfrm>
          <a:prstGeom prst="rect">
            <a:avLst/>
          </a:prstGeom>
          <a:gradFill>
            <a:gsLst>
              <a:gs pos="0">
                <a:srgbClr val="2F5496">
                  <a:alpha val="55294"/>
                </a:srgbClr>
              </a:gs>
              <a:gs pos="100000">
                <a:srgbClr val="000000">
                  <a:alpha val="51372"/>
                </a:srgbClr>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sp>
        <p:nvSpPr>
          <p:cNvPr id="158" name="Google Shape;158;p8"/>
          <p:cNvSpPr/>
          <p:nvPr/>
        </p:nvSpPr>
        <p:spPr>
          <a:xfrm rot="5400000">
            <a:off x="8230721" y="-107390"/>
            <a:ext cx="3853890" cy="4068665"/>
          </a:xfrm>
          <a:prstGeom prst="rect">
            <a:avLst/>
          </a:prstGeom>
          <a:gradFill>
            <a:gsLst>
              <a:gs pos="0">
                <a:srgbClr val="000000">
                  <a:alpha val="33333"/>
                </a:srgbClr>
              </a:gs>
              <a:gs pos="96000">
                <a:srgbClr val="4472C4">
                  <a:alpha val="0"/>
                </a:srgbClr>
              </a:gs>
              <a:gs pos="100000">
                <a:srgbClr val="4472C4">
                  <a:alpha val="0"/>
                </a:srgbClr>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b="0" i="0" u="none" strike="noStrike" cap="none">
              <a:solidFill>
                <a:schemeClr val="lt1"/>
              </a:solidFill>
              <a:latin typeface="Calibri"/>
              <a:ea typeface="Calibri"/>
              <a:cs typeface="Calibri"/>
              <a:sym typeface="Calibri"/>
            </a:endParaRPr>
          </a:p>
        </p:txBody>
      </p:sp>
      <p:pic>
        <p:nvPicPr>
          <p:cNvPr id="159" name="Google Shape;159;p8"/>
          <p:cNvPicPr preferRelativeResize="0"/>
          <p:nvPr/>
        </p:nvPicPr>
        <p:blipFill rotWithShape="1">
          <a:blip r:embed="rId3">
            <a:alphaModFix/>
          </a:blip>
          <a:srcRect l="4500" r="3" b="3"/>
          <a:stretch/>
        </p:blipFill>
        <p:spPr>
          <a:xfrm>
            <a:off x="6096000" y="1012536"/>
            <a:ext cx="4756162" cy="4756162"/>
          </a:xfrm>
          <a:custGeom>
            <a:avLst/>
            <a:gdLst/>
            <a:ahLst/>
            <a:cxnLst/>
            <a:rect l="l" t="t" r="r" b="b"/>
            <a:pathLst>
              <a:path w="5031136" h="5031136" extrusionOk="0">
                <a:moveTo>
                  <a:pt x="2515568" y="0"/>
                </a:moveTo>
                <a:cubicBezTo>
                  <a:pt x="3904878" y="0"/>
                  <a:pt x="5031136" y="1126258"/>
                  <a:pt x="5031136" y="2515568"/>
                </a:cubicBezTo>
                <a:cubicBezTo>
                  <a:pt x="5031136" y="3904878"/>
                  <a:pt x="3904878" y="5031136"/>
                  <a:pt x="2515568" y="5031136"/>
                </a:cubicBezTo>
                <a:cubicBezTo>
                  <a:pt x="1126258" y="5031136"/>
                  <a:pt x="0" y="3904878"/>
                  <a:pt x="0" y="2515568"/>
                </a:cubicBezTo>
                <a:cubicBezTo>
                  <a:pt x="0" y="1126258"/>
                  <a:pt x="1126258" y="0"/>
                  <a:pt x="2515568" y="0"/>
                </a:cubicBezTo>
                <a:close/>
              </a:path>
            </a:pathLst>
          </a:custGeom>
          <a:noFill/>
          <a:ln>
            <a:noFill/>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ál">
  <a:themeElements>
    <a:clrScheme name="Integrá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á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á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122</TotalTime>
  <Words>729</Words>
  <Application>Microsoft Office PowerPoint</Application>
  <PresentationFormat>Širokoúhlá obrazovka</PresentationFormat>
  <Paragraphs>72</Paragraphs>
  <Slides>10</Slides>
  <Notes>4</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10</vt:i4>
      </vt:variant>
    </vt:vector>
  </HeadingPairs>
  <TitlesOfParts>
    <vt:vector size="16" baseType="lpstr">
      <vt:lpstr>Arial</vt:lpstr>
      <vt:lpstr>Calibri</vt:lpstr>
      <vt:lpstr>Tw Cen MT</vt:lpstr>
      <vt:lpstr>Tw Cen MT Condensed</vt:lpstr>
      <vt:lpstr>Wingdings 3</vt:lpstr>
      <vt:lpstr>Integrál</vt:lpstr>
      <vt:lpstr>Coordinators Meeting 27th January 2023</vt:lpstr>
      <vt:lpstr> </vt:lpstr>
      <vt:lpstr>c5 mobility in portugal</vt:lpstr>
      <vt:lpstr>PORTUGUESE TO-DO-LIST</vt:lpstr>
      <vt:lpstr>PORTUGUESE TO-DO-LIST</vt:lpstr>
      <vt:lpstr>Contents of the Mobility (June 2022) </vt:lpstr>
      <vt:lpstr>Contents of the Mobility (June 2022) </vt:lpstr>
      <vt:lpstr>POSTMOBILITY ACTIVITIES </vt:lpstr>
      <vt:lpstr> </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Coordinators Meeting 4th October 2022</dc:title>
  <dc:creator>Romana</dc:creator>
  <cp:lastModifiedBy>Přikrylová Romana</cp:lastModifiedBy>
  <cp:revision>33</cp:revision>
  <dcterms:created xsi:type="dcterms:W3CDTF">2021-09-19T14:50:01Z</dcterms:created>
  <dcterms:modified xsi:type="dcterms:W3CDTF">2023-01-27T08:04:30Z</dcterms:modified>
</cp:coreProperties>
</file>