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71" r:id="rId5"/>
    <p:sldId id="278" r:id="rId6"/>
    <p:sldId id="279" r:id="rId7"/>
    <p:sldId id="272" r:id="rId8"/>
    <p:sldId id="273" r:id="rId9"/>
    <p:sldId id="274" r:id="rId10"/>
    <p:sldId id="275" r:id="rId11"/>
    <p:sldId id="276" r:id="rId12"/>
    <p:sldId id="277" r:id="rId13"/>
    <p:sldId id="265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Střední styl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15" autoAdjust="0"/>
    <p:restoredTop sz="94660"/>
  </p:normalViewPr>
  <p:slideViewPr>
    <p:cSldViewPr snapToGrid="0">
      <p:cViewPr varScale="1">
        <p:scale>
          <a:sx n="80" d="100"/>
          <a:sy n="80" d="100"/>
        </p:scale>
        <p:origin x="29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A64DAF-DA84-49C3-96E4-30DED6278240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C69F3CD0-92DF-447F-84E1-FA45161F2C02}">
      <dgm:prSet/>
      <dgm:spPr/>
      <dgm:t>
        <a:bodyPr/>
        <a:lstStyle/>
        <a:p>
          <a:r>
            <a:rPr lang="cs-CZ"/>
            <a:t>Students will get paper, markers, coloured pencils, paints, scissors…</a:t>
          </a:r>
          <a:endParaRPr lang="en-US"/>
        </a:p>
      </dgm:t>
    </dgm:pt>
    <dgm:pt modelId="{CDAE3A9F-5709-4CE4-B668-24442BCBED42}" type="parTrans" cxnId="{460D39F6-F552-4A94-9736-48ED51690A75}">
      <dgm:prSet/>
      <dgm:spPr/>
      <dgm:t>
        <a:bodyPr/>
        <a:lstStyle/>
        <a:p>
          <a:endParaRPr lang="en-US"/>
        </a:p>
      </dgm:t>
    </dgm:pt>
    <dgm:pt modelId="{D9A18F16-D4F7-4BA1-B189-17F79F504F51}" type="sibTrans" cxnId="{460D39F6-F552-4A94-9736-48ED51690A75}">
      <dgm:prSet/>
      <dgm:spPr/>
      <dgm:t>
        <a:bodyPr/>
        <a:lstStyle/>
        <a:p>
          <a:endParaRPr lang="en-US"/>
        </a:p>
      </dgm:t>
    </dgm:pt>
    <dgm:pt modelId="{4A58D0C5-81C5-4B8B-8C5B-22D25ABF19C2}">
      <dgm:prSet/>
      <dgm:spPr/>
      <dgm:t>
        <a:bodyPr/>
        <a:lstStyle/>
        <a:p>
          <a:r>
            <a:rPr lang="cs-CZ"/>
            <a:t>They are going to work in groups of four and create POSTERS</a:t>
          </a:r>
          <a:endParaRPr lang="en-US"/>
        </a:p>
      </dgm:t>
    </dgm:pt>
    <dgm:pt modelId="{D1442FCC-ACF2-4196-9CEE-E2DB2AC284E1}" type="parTrans" cxnId="{23F623DC-AF6E-4B92-8D34-2DA157487337}">
      <dgm:prSet/>
      <dgm:spPr/>
      <dgm:t>
        <a:bodyPr/>
        <a:lstStyle/>
        <a:p>
          <a:endParaRPr lang="en-US"/>
        </a:p>
      </dgm:t>
    </dgm:pt>
    <dgm:pt modelId="{BDE1CCD7-DC43-4AA8-8BC6-D134F2CED8E8}" type="sibTrans" cxnId="{23F623DC-AF6E-4B92-8D34-2DA157487337}">
      <dgm:prSet/>
      <dgm:spPr/>
      <dgm:t>
        <a:bodyPr/>
        <a:lstStyle/>
        <a:p>
          <a:endParaRPr lang="en-US"/>
        </a:p>
      </dgm:t>
    </dgm:pt>
    <dgm:pt modelId="{BCB1830A-8E1D-4E80-A13A-707EBC29C6FC}">
      <dgm:prSet/>
      <dgm:spPr/>
      <dgm:t>
        <a:bodyPr/>
        <a:lstStyle/>
        <a:p>
          <a:r>
            <a:rPr lang="cs-CZ"/>
            <a:t>Approximate time: 2 – 3 hours</a:t>
          </a:r>
          <a:endParaRPr lang="en-US"/>
        </a:p>
      </dgm:t>
    </dgm:pt>
    <dgm:pt modelId="{C182EE44-6DFB-419E-BA4D-C1D5D1427981}" type="parTrans" cxnId="{2CEBB782-FF93-416F-B5EC-BD33C0CA493D}">
      <dgm:prSet/>
      <dgm:spPr/>
      <dgm:t>
        <a:bodyPr/>
        <a:lstStyle/>
        <a:p>
          <a:endParaRPr lang="en-US"/>
        </a:p>
      </dgm:t>
    </dgm:pt>
    <dgm:pt modelId="{93A4C505-B03D-41F3-B492-1B2D4BAC828E}" type="sibTrans" cxnId="{2CEBB782-FF93-416F-B5EC-BD33C0CA493D}">
      <dgm:prSet/>
      <dgm:spPr/>
      <dgm:t>
        <a:bodyPr/>
        <a:lstStyle/>
        <a:p>
          <a:endParaRPr lang="en-US"/>
        </a:p>
      </dgm:t>
    </dgm:pt>
    <dgm:pt modelId="{44AA9982-C7B9-4102-9B9A-4B7BE84F7A56}" type="pres">
      <dgm:prSet presAssocID="{4CA64DAF-DA84-49C3-96E4-30DED6278240}" presName="linear" presStyleCnt="0">
        <dgm:presLayoutVars>
          <dgm:animLvl val="lvl"/>
          <dgm:resizeHandles val="exact"/>
        </dgm:presLayoutVars>
      </dgm:prSet>
      <dgm:spPr/>
    </dgm:pt>
    <dgm:pt modelId="{4E9EC322-CD3B-4417-AAE1-9CAAB3686F72}" type="pres">
      <dgm:prSet presAssocID="{C69F3CD0-92DF-447F-84E1-FA45161F2C0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4732F446-DF38-48B4-8D31-A533D85EF84E}" type="pres">
      <dgm:prSet presAssocID="{D9A18F16-D4F7-4BA1-B189-17F79F504F51}" presName="spacer" presStyleCnt="0"/>
      <dgm:spPr/>
    </dgm:pt>
    <dgm:pt modelId="{A4D90829-75BB-4206-AB5C-4193CF99E824}" type="pres">
      <dgm:prSet presAssocID="{4A58D0C5-81C5-4B8B-8C5B-22D25ABF19C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13B8DC6-B97E-4624-9484-5F8E45760766}" type="pres">
      <dgm:prSet presAssocID="{BDE1CCD7-DC43-4AA8-8BC6-D134F2CED8E8}" presName="spacer" presStyleCnt="0"/>
      <dgm:spPr/>
    </dgm:pt>
    <dgm:pt modelId="{8A5EA834-9A84-468F-A532-15ACEC116AB5}" type="pres">
      <dgm:prSet presAssocID="{BCB1830A-8E1D-4E80-A13A-707EBC29C6FC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9E2B3F42-F368-4E27-93B0-A08997BEDC29}" type="presOf" srcId="{BCB1830A-8E1D-4E80-A13A-707EBC29C6FC}" destId="{8A5EA834-9A84-468F-A532-15ACEC116AB5}" srcOrd="0" destOrd="0" presId="urn:microsoft.com/office/officeart/2005/8/layout/vList2"/>
    <dgm:cxn modelId="{CFD69D63-E467-4235-95FA-7F4824FE628C}" type="presOf" srcId="{C69F3CD0-92DF-447F-84E1-FA45161F2C02}" destId="{4E9EC322-CD3B-4417-AAE1-9CAAB3686F72}" srcOrd="0" destOrd="0" presId="urn:microsoft.com/office/officeart/2005/8/layout/vList2"/>
    <dgm:cxn modelId="{2CEBB782-FF93-416F-B5EC-BD33C0CA493D}" srcId="{4CA64DAF-DA84-49C3-96E4-30DED6278240}" destId="{BCB1830A-8E1D-4E80-A13A-707EBC29C6FC}" srcOrd="2" destOrd="0" parTransId="{C182EE44-6DFB-419E-BA4D-C1D5D1427981}" sibTransId="{93A4C505-B03D-41F3-B492-1B2D4BAC828E}"/>
    <dgm:cxn modelId="{8998C3AD-9D5C-4B44-98E9-B1D8A20C9546}" type="presOf" srcId="{4CA64DAF-DA84-49C3-96E4-30DED6278240}" destId="{44AA9982-C7B9-4102-9B9A-4B7BE84F7A56}" srcOrd="0" destOrd="0" presId="urn:microsoft.com/office/officeart/2005/8/layout/vList2"/>
    <dgm:cxn modelId="{99F013B8-6601-4958-A62E-66C4921B9010}" type="presOf" srcId="{4A58D0C5-81C5-4B8B-8C5B-22D25ABF19C2}" destId="{A4D90829-75BB-4206-AB5C-4193CF99E824}" srcOrd="0" destOrd="0" presId="urn:microsoft.com/office/officeart/2005/8/layout/vList2"/>
    <dgm:cxn modelId="{23F623DC-AF6E-4B92-8D34-2DA157487337}" srcId="{4CA64DAF-DA84-49C3-96E4-30DED6278240}" destId="{4A58D0C5-81C5-4B8B-8C5B-22D25ABF19C2}" srcOrd="1" destOrd="0" parTransId="{D1442FCC-ACF2-4196-9CEE-E2DB2AC284E1}" sibTransId="{BDE1CCD7-DC43-4AA8-8BC6-D134F2CED8E8}"/>
    <dgm:cxn modelId="{460D39F6-F552-4A94-9736-48ED51690A75}" srcId="{4CA64DAF-DA84-49C3-96E4-30DED6278240}" destId="{C69F3CD0-92DF-447F-84E1-FA45161F2C02}" srcOrd="0" destOrd="0" parTransId="{CDAE3A9F-5709-4CE4-B668-24442BCBED42}" sibTransId="{D9A18F16-D4F7-4BA1-B189-17F79F504F51}"/>
    <dgm:cxn modelId="{E9242429-09B2-4E9C-9C02-116D66C93591}" type="presParOf" srcId="{44AA9982-C7B9-4102-9B9A-4B7BE84F7A56}" destId="{4E9EC322-CD3B-4417-AAE1-9CAAB3686F72}" srcOrd="0" destOrd="0" presId="urn:microsoft.com/office/officeart/2005/8/layout/vList2"/>
    <dgm:cxn modelId="{FB8DE06F-B34E-47ED-9826-80F22A2CEB3A}" type="presParOf" srcId="{44AA9982-C7B9-4102-9B9A-4B7BE84F7A56}" destId="{4732F446-DF38-48B4-8D31-A533D85EF84E}" srcOrd="1" destOrd="0" presId="urn:microsoft.com/office/officeart/2005/8/layout/vList2"/>
    <dgm:cxn modelId="{D311420B-E29E-468E-A876-488567BD0AE9}" type="presParOf" srcId="{44AA9982-C7B9-4102-9B9A-4B7BE84F7A56}" destId="{A4D90829-75BB-4206-AB5C-4193CF99E824}" srcOrd="2" destOrd="0" presId="urn:microsoft.com/office/officeart/2005/8/layout/vList2"/>
    <dgm:cxn modelId="{E587F651-96C6-4CE7-AF03-14E0E87B7649}" type="presParOf" srcId="{44AA9982-C7B9-4102-9B9A-4B7BE84F7A56}" destId="{713B8DC6-B97E-4624-9484-5F8E45760766}" srcOrd="3" destOrd="0" presId="urn:microsoft.com/office/officeart/2005/8/layout/vList2"/>
    <dgm:cxn modelId="{0FAF728C-4E02-4E87-822C-E1C22469CA1E}" type="presParOf" srcId="{44AA9982-C7B9-4102-9B9A-4B7BE84F7A56}" destId="{8A5EA834-9A84-468F-A532-15ACEC116AB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12961C-2C2D-4315-9F44-FFB177B674A1}" type="doc">
      <dgm:prSet loTypeId="urn:microsoft.com/office/officeart/2005/8/layout/arrow5" loCatId="relationship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15B7952-197F-4C6E-9A52-088E8F76A242}">
      <dgm:prSet/>
      <dgm:spPr/>
      <dgm:t>
        <a:bodyPr/>
        <a:lstStyle/>
        <a:p>
          <a:r>
            <a:rPr lang="cs-CZ"/>
            <a:t>A whole day trip to Staré Město (5 kilometres away from Uherské Hradiště)</a:t>
          </a:r>
          <a:endParaRPr lang="en-US"/>
        </a:p>
      </dgm:t>
    </dgm:pt>
    <dgm:pt modelId="{64516DC8-CD38-4833-BE60-96AFDDAD7F4F}" type="parTrans" cxnId="{6FAD7A51-D579-48ED-9B8E-F691405D2867}">
      <dgm:prSet/>
      <dgm:spPr/>
      <dgm:t>
        <a:bodyPr/>
        <a:lstStyle/>
        <a:p>
          <a:endParaRPr lang="en-US"/>
        </a:p>
      </dgm:t>
    </dgm:pt>
    <dgm:pt modelId="{661B259D-34B5-421F-97AC-50BDD501FDCE}" type="sibTrans" cxnId="{6FAD7A51-D579-48ED-9B8E-F691405D2867}">
      <dgm:prSet/>
      <dgm:spPr/>
      <dgm:t>
        <a:bodyPr/>
        <a:lstStyle/>
        <a:p>
          <a:endParaRPr lang="en-US"/>
        </a:p>
      </dgm:t>
    </dgm:pt>
    <dgm:pt modelId="{BE0B83B2-3D94-4F1B-A123-210052FB0497}">
      <dgm:prSet/>
      <dgm:spPr/>
      <dgm:t>
        <a:bodyPr/>
        <a:lstStyle/>
        <a:p>
          <a:r>
            <a:rPr lang="cs-CZ"/>
            <a:t>KOVOZOO = a unique zoo that is trying to show how useless waste can be turned into something for the benefit of the community</a:t>
          </a:r>
          <a:endParaRPr lang="en-US"/>
        </a:p>
      </dgm:t>
    </dgm:pt>
    <dgm:pt modelId="{DA4A8CF9-F735-42BD-9542-2F53B246879C}" type="parTrans" cxnId="{8D706081-1560-4074-BEF0-FDD8254262CC}">
      <dgm:prSet/>
      <dgm:spPr/>
      <dgm:t>
        <a:bodyPr/>
        <a:lstStyle/>
        <a:p>
          <a:endParaRPr lang="en-US"/>
        </a:p>
      </dgm:t>
    </dgm:pt>
    <dgm:pt modelId="{2692999F-4BBE-4CDB-8EE7-9087929F20FC}" type="sibTrans" cxnId="{8D706081-1560-4074-BEF0-FDD8254262CC}">
      <dgm:prSet/>
      <dgm:spPr/>
      <dgm:t>
        <a:bodyPr/>
        <a:lstStyle/>
        <a:p>
          <a:endParaRPr lang="en-US"/>
        </a:p>
      </dgm:t>
    </dgm:pt>
    <dgm:pt modelId="{683C87A4-F64D-4F29-86BC-CE025D3DC970}" type="pres">
      <dgm:prSet presAssocID="{F212961C-2C2D-4315-9F44-FFB177B674A1}" presName="diagram" presStyleCnt="0">
        <dgm:presLayoutVars>
          <dgm:dir/>
          <dgm:resizeHandles val="exact"/>
        </dgm:presLayoutVars>
      </dgm:prSet>
      <dgm:spPr/>
    </dgm:pt>
    <dgm:pt modelId="{C0176C3D-2A72-47CE-B7E5-C7B979872B6D}" type="pres">
      <dgm:prSet presAssocID="{615B7952-197F-4C6E-9A52-088E8F76A242}" presName="arrow" presStyleLbl="node1" presStyleIdx="0" presStyleCnt="2">
        <dgm:presLayoutVars>
          <dgm:bulletEnabled val="1"/>
        </dgm:presLayoutVars>
      </dgm:prSet>
      <dgm:spPr/>
    </dgm:pt>
    <dgm:pt modelId="{0212F956-A34C-4666-B822-041A16C0550E}" type="pres">
      <dgm:prSet presAssocID="{BE0B83B2-3D94-4F1B-A123-210052FB0497}" presName="arrow" presStyleLbl="node1" presStyleIdx="1" presStyleCnt="2">
        <dgm:presLayoutVars>
          <dgm:bulletEnabled val="1"/>
        </dgm:presLayoutVars>
      </dgm:prSet>
      <dgm:spPr/>
    </dgm:pt>
  </dgm:ptLst>
  <dgm:cxnLst>
    <dgm:cxn modelId="{15771C25-E497-4978-A095-CB9174DB4AAF}" type="presOf" srcId="{BE0B83B2-3D94-4F1B-A123-210052FB0497}" destId="{0212F956-A34C-4666-B822-041A16C0550E}" srcOrd="0" destOrd="0" presId="urn:microsoft.com/office/officeart/2005/8/layout/arrow5"/>
    <dgm:cxn modelId="{6FAD7A51-D579-48ED-9B8E-F691405D2867}" srcId="{F212961C-2C2D-4315-9F44-FFB177B674A1}" destId="{615B7952-197F-4C6E-9A52-088E8F76A242}" srcOrd="0" destOrd="0" parTransId="{64516DC8-CD38-4833-BE60-96AFDDAD7F4F}" sibTransId="{661B259D-34B5-421F-97AC-50BDD501FDCE}"/>
    <dgm:cxn modelId="{3935FC7F-2FD9-4709-B2BD-69A0E90A9CE3}" type="presOf" srcId="{F212961C-2C2D-4315-9F44-FFB177B674A1}" destId="{683C87A4-F64D-4F29-86BC-CE025D3DC970}" srcOrd="0" destOrd="0" presId="urn:microsoft.com/office/officeart/2005/8/layout/arrow5"/>
    <dgm:cxn modelId="{8D706081-1560-4074-BEF0-FDD8254262CC}" srcId="{F212961C-2C2D-4315-9F44-FFB177B674A1}" destId="{BE0B83B2-3D94-4F1B-A123-210052FB0497}" srcOrd="1" destOrd="0" parTransId="{DA4A8CF9-F735-42BD-9542-2F53B246879C}" sibTransId="{2692999F-4BBE-4CDB-8EE7-9087929F20FC}"/>
    <dgm:cxn modelId="{B099F9ED-47FD-4E9F-85E9-76826C503A49}" type="presOf" srcId="{615B7952-197F-4C6E-9A52-088E8F76A242}" destId="{C0176C3D-2A72-47CE-B7E5-C7B979872B6D}" srcOrd="0" destOrd="0" presId="urn:microsoft.com/office/officeart/2005/8/layout/arrow5"/>
    <dgm:cxn modelId="{F2B9F6CF-5A0C-4054-96E3-47E36326D1C5}" type="presParOf" srcId="{683C87A4-F64D-4F29-86BC-CE025D3DC970}" destId="{C0176C3D-2A72-47CE-B7E5-C7B979872B6D}" srcOrd="0" destOrd="0" presId="urn:microsoft.com/office/officeart/2005/8/layout/arrow5"/>
    <dgm:cxn modelId="{EC640A8A-C6D6-4840-A277-A9FA2372EE0A}" type="presParOf" srcId="{683C87A4-F64D-4F29-86BC-CE025D3DC970}" destId="{0212F956-A34C-4666-B822-041A16C0550E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9EC322-CD3B-4417-AAE1-9CAAB3686F72}">
      <dsp:nvSpPr>
        <dsp:cNvPr id="0" name=""/>
        <dsp:cNvSpPr/>
      </dsp:nvSpPr>
      <dsp:spPr>
        <a:xfrm>
          <a:off x="0" y="423293"/>
          <a:ext cx="7037387" cy="14718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700" kern="1200"/>
            <a:t>Students will get paper, markers, coloured pencils, paints, scissors…</a:t>
          </a:r>
          <a:endParaRPr lang="en-US" sz="3700" kern="1200"/>
        </a:p>
      </dsp:txBody>
      <dsp:txXfrm>
        <a:off x="71850" y="495143"/>
        <a:ext cx="6893687" cy="1328160"/>
      </dsp:txXfrm>
    </dsp:sp>
    <dsp:sp modelId="{A4D90829-75BB-4206-AB5C-4193CF99E824}">
      <dsp:nvSpPr>
        <dsp:cNvPr id="0" name=""/>
        <dsp:cNvSpPr/>
      </dsp:nvSpPr>
      <dsp:spPr>
        <a:xfrm>
          <a:off x="0" y="2001713"/>
          <a:ext cx="7037387" cy="147186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700" kern="1200"/>
            <a:t>They are going to work in groups of four and create POSTERS</a:t>
          </a:r>
          <a:endParaRPr lang="en-US" sz="3700" kern="1200"/>
        </a:p>
      </dsp:txBody>
      <dsp:txXfrm>
        <a:off x="71850" y="2073563"/>
        <a:ext cx="6893687" cy="1328160"/>
      </dsp:txXfrm>
    </dsp:sp>
    <dsp:sp modelId="{8A5EA834-9A84-468F-A532-15ACEC116AB5}">
      <dsp:nvSpPr>
        <dsp:cNvPr id="0" name=""/>
        <dsp:cNvSpPr/>
      </dsp:nvSpPr>
      <dsp:spPr>
        <a:xfrm>
          <a:off x="0" y="3580133"/>
          <a:ext cx="7037387" cy="147186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700" kern="1200"/>
            <a:t>Approximate time: 2 – 3 hours</a:t>
          </a:r>
          <a:endParaRPr lang="en-US" sz="3700" kern="1200"/>
        </a:p>
      </dsp:txBody>
      <dsp:txXfrm>
        <a:off x="71850" y="3651983"/>
        <a:ext cx="6893687" cy="1328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176C3D-2A72-47CE-B7E5-C7B979872B6D}">
      <dsp:nvSpPr>
        <dsp:cNvPr id="0" name=""/>
        <dsp:cNvSpPr/>
      </dsp:nvSpPr>
      <dsp:spPr>
        <a:xfrm rot="16200000">
          <a:off x="1210" y="1045303"/>
          <a:ext cx="3384680" cy="3384680"/>
        </a:xfrm>
        <a:prstGeom prst="downArrow">
          <a:avLst>
            <a:gd name="adj1" fmla="val 50000"/>
            <a:gd name="adj2" fmla="val 3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/>
            <a:t>A whole day trip to Staré Město (5 kilometres away from Uherské Hradiště)</a:t>
          </a:r>
          <a:endParaRPr lang="en-US" sz="1700" kern="1200"/>
        </a:p>
      </dsp:txBody>
      <dsp:txXfrm rot="5400000">
        <a:off x="1211" y="1891473"/>
        <a:ext cx="2792361" cy="1692340"/>
      </dsp:txXfrm>
    </dsp:sp>
    <dsp:sp modelId="{0212F956-A34C-4666-B822-041A16C0550E}">
      <dsp:nvSpPr>
        <dsp:cNvPr id="0" name=""/>
        <dsp:cNvSpPr/>
      </dsp:nvSpPr>
      <dsp:spPr>
        <a:xfrm rot="5400000">
          <a:off x="3651495" y="1045303"/>
          <a:ext cx="3384680" cy="3384680"/>
        </a:xfrm>
        <a:prstGeom prst="downArrow">
          <a:avLst>
            <a:gd name="adj1" fmla="val 50000"/>
            <a:gd name="adj2" fmla="val 35000"/>
          </a:avLst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/>
            <a:t>KOVOZOO = a unique zoo that is trying to show how useless waste can be turned into something for the benefit of the community</a:t>
          </a:r>
          <a:endParaRPr lang="en-US" sz="1700" kern="1200"/>
        </a:p>
      </dsp:txBody>
      <dsp:txXfrm rot="-5400000">
        <a:off x="4243815" y="1891473"/>
        <a:ext cx="2792361" cy="1692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21.06.2022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743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21.06.2022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2861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21.06.2022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461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21.06.2022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6430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21.06.2022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7395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21.06.2022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8747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21.06.2022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6270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21.06.2022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1045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21.06.2022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5700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21.06.2022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4703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21.06.2022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2413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B45-21CC-4705-829F-0E2C6668FB16}" type="datetimeFigureOut">
              <a:rPr lang="cs-CZ" smtClean="0"/>
              <a:t>21.06.2022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349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DA1A2E9-63FE-408D-A803-8E306ECAB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058" y="450221"/>
            <a:ext cx="11272742" cy="3918123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349C2509-C53A-4CAE-97B9-D3D66BCB2A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0669" y="1097339"/>
            <a:ext cx="10011831" cy="2623885"/>
          </a:xfrm>
        </p:spPr>
        <p:txBody>
          <a:bodyPr anchor="ctr">
            <a:normAutofit/>
          </a:bodyPr>
          <a:lstStyle/>
          <a:p>
            <a:r>
              <a:rPr lang="en-GB" sz="6600" dirty="0">
                <a:solidFill>
                  <a:srgbClr val="FFFFFF"/>
                </a:solidFill>
              </a:rPr>
              <a:t>Coordinators Meeting</a:t>
            </a:r>
            <a:br>
              <a:rPr lang="en-GB" sz="6600" dirty="0">
                <a:solidFill>
                  <a:srgbClr val="FFFFFF"/>
                </a:solidFill>
              </a:rPr>
            </a:br>
            <a:r>
              <a:rPr lang="en-GB" sz="6600" dirty="0">
                <a:solidFill>
                  <a:srgbClr val="FFFFFF"/>
                </a:solidFill>
              </a:rPr>
              <a:t>27th January 2022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E8F46F-D590-45CD-AF41-A04DC11D1B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517136"/>
            <a:ext cx="2112264" cy="1892808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BE9F90C-C163-435B-9A68-D15C92D1CF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33989" y="4521269"/>
            <a:ext cx="6720830" cy="1877811"/>
          </a:xfrm>
          <a:prstGeom prst="rect">
            <a:avLst/>
          </a:prstGeom>
          <a:solidFill>
            <a:srgbClr val="7F7F7F">
              <a:alpha val="2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C995F52-E3F1-47D2-9E15-4771A33337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6159" y="4843002"/>
            <a:ext cx="5760850" cy="1234345"/>
          </a:xfrm>
        </p:spPr>
        <p:txBody>
          <a:bodyPr anchor="ctr">
            <a:normAutofit/>
          </a:bodyPr>
          <a:lstStyle/>
          <a:p>
            <a:endParaRPr lang="cs-CZ" sz="2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882A9F-F4E9-4E23-8F0B-20B5DF42EA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19345" y="4521270"/>
            <a:ext cx="2115455" cy="1890204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9" name="Obrázek 3">
            <a:extLst>
              <a:ext uri="{FF2B5EF4-FFF2-40B4-BE49-F238E27FC236}">
                <a16:creationId xmlns:a16="http://schemas.microsoft.com/office/drawing/2014/main" id="{2026E7A2-A28B-4B78-8FC8-8CEB4D4E8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6125" y="4368342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m 1">
            <a:extLst>
              <a:ext uri="{FF2B5EF4-FFF2-40B4-BE49-F238E27FC236}">
                <a16:creationId xmlns:a16="http://schemas.microsoft.com/office/drawing/2014/main" id="{6D9462B1-DC6A-41A3-B1CC-54976A2AD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391" y="4843002"/>
            <a:ext cx="4626386" cy="1234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793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0186351-A49E-4186-BCCC-A198533E1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cs-CZ" sz="3800">
                <a:solidFill>
                  <a:srgbClr val="FFFFFF"/>
                </a:solidFill>
              </a:rPr>
              <a:t>WORKSHOP No.4 </a:t>
            </a:r>
            <a:br>
              <a:rPr lang="cs-CZ" sz="3800">
                <a:solidFill>
                  <a:srgbClr val="FFFFFF"/>
                </a:solidFill>
              </a:rPr>
            </a:br>
            <a:r>
              <a:rPr lang="cs-CZ" sz="3800">
                <a:solidFill>
                  <a:srgbClr val="FFFFFF"/>
                </a:solidFill>
              </a:rPr>
              <a:t>(probably Tuesday)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Zástupný obsah 2">
            <a:extLst>
              <a:ext uri="{FF2B5EF4-FFF2-40B4-BE49-F238E27FC236}">
                <a16:creationId xmlns:a16="http://schemas.microsoft.com/office/drawing/2014/main" id="{344AFD8B-FE93-45FF-924F-35F7981C30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4068437"/>
              </p:ext>
            </p:extLst>
          </p:nvPr>
        </p:nvGraphicFramePr>
        <p:xfrm>
          <a:off x="4379913" y="687388"/>
          <a:ext cx="7037387" cy="5475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Obrázek 6">
            <a:extLst>
              <a:ext uri="{FF2B5EF4-FFF2-40B4-BE49-F238E27FC236}">
                <a16:creationId xmlns:a16="http://schemas.microsoft.com/office/drawing/2014/main" id="{3CFFC778-DEB8-4CF7-A95C-CC6F2ADB0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65" y="4419227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981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2" y="453981"/>
            <a:ext cx="6675120" cy="1877811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0186351-A49E-4186-BCCC-A198533E1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731520"/>
            <a:ext cx="6089904" cy="1426464"/>
          </a:xfrm>
        </p:spPr>
        <p:txBody>
          <a:bodyPr>
            <a:normAutofit/>
          </a:bodyPr>
          <a:lstStyle/>
          <a:p>
            <a:r>
              <a:rPr lang="cs-CZ">
                <a:solidFill>
                  <a:srgbClr val="FFFFFF"/>
                </a:solidFill>
              </a:rPr>
              <a:t>WORKSHOP No.5 </a:t>
            </a:r>
            <a:br>
              <a:rPr lang="cs-CZ">
                <a:solidFill>
                  <a:srgbClr val="FFFFFF"/>
                </a:solidFill>
              </a:rPr>
            </a:br>
            <a:r>
              <a:rPr lang="cs-CZ">
                <a:solidFill>
                  <a:srgbClr val="FFFFFF"/>
                </a:solidFill>
              </a:rPr>
              <a:t>(probably Wednesday)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7100" y="461737"/>
            <a:ext cx="2149361" cy="1870055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73768" y="453155"/>
            <a:ext cx="2149358" cy="1878638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2480956"/>
            <a:ext cx="11264206" cy="3918122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9D11CF6-AEE4-4268-B098-B825A5B82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456" y="2798385"/>
            <a:ext cx="10597729" cy="3283260"/>
          </a:xfrm>
        </p:spPr>
        <p:txBody>
          <a:bodyPr anchor="ctr">
            <a:normAutofit/>
          </a:bodyPr>
          <a:lstStyle/>
          <a:p>
            <a:r>
              <a:rPr lang="en-GB" sz="2700" dirty="0"/>
              <a:t>A whole day trip to a recycling and incineration plant within the region – this activity is problematic at the moment </a:t>
            </a:r>
            <a:r>
              <a:rPr lang="en-GB" sz="2700" dirty="0">
                <a:sym typeface="Wingdings" panose="05000000000000000000" pitchFamily="2" charset="2"/>
              </a:rPr>
              <a:t></a:t>
            </a:r>
            <a:endParaRPr lang="en-GB" sz="2700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C47E1E05-630E-4711-B958-07B64CF73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259" y="63754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906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2" y="453981"/>
            <a:ext cx="6675120" cy="1877811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0186351-A49E-4186-BCCC-A198533E1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731520"/>
            <a:ext cx="6089904" cy="1426464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FFFFFF"/>
                </a:solidFill>
              </a:rPr>
              <a:t>WORKSHOP No.6 </a:t>
            </a:r>
            <a:br>
              <a:rPr lang="cs-CZ" dirty="0">
                <a:solidFill>
                  <a:srgbClr val="FFFFFF"/>
                </a:solidFill>
              </a:rPr>
            </a:br>
            <a:r>
              <a:rPr lang="cs-CZ" dirty="0">
                <a:solidFill>
                  <a:srgbClr val="FFFFFF"/>
                </a:solidFill>
              </a:rPr>
              <a:t>(</a:t>
            </a:r>
            <a:r>
              <a:rPr lang="en-GB" dirty="0">
                <a:solidFill>
                  <a:srgbClr val="FFFFFF"/>
                </a:solidFill>
              </a:rPr>
              <a:t>probably Thursday)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7100" y="461737"/>
            <a:ext cx="2149361" cy="1870055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73768" y="453155"/>
            <a:ext cx="2149358" cy="1878638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2480956"/>
            <a:ext cx="11264206" cy="3918122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9D11CF6-AEE4-4268-B098-B825A5B82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9456" y="2798385"/>
            <a:ext cx="10597729" cy="3283260"/>
          </a:xfrm>
        </p:spPr>
        <p:txBody>
          <a:bodyPr anchor="ctr">
            <a:normAutofit/>
          </a:bodyPr>
          <a:lstStyle/>
          <a:p>
            <a:r>
              <a:rPr lang="en-GB" sz="2700" dirty="0"/>
              <a:t>A whole day trip to an eco-village </a:t>
            </a:r>
            <a:r>
              <a:rPr lang="en-GB" sz="2700" dirty="0" err="1"/>
              <a:t>Hostětín</a:t>
            </a:r>
            <a:endParaRPr lang="en-GB" sz="2700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FC827F3D-B7E1-4986-A1B7-18DF336FE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259" y="63754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471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46FC0D-01AF-495D-BD69-87072DD94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843887" cy="1325563"/>
          </a:xfrm>
        </p:spPr>
        <p:txBody>
          <a:bodyPr/>
          <a:lstStyle/>
          <a:p>
            <a:pPr algn="ctr"/>
            <a:r>
              <a:rPr lang="en-GB" dirty="0"/>
              <a:t>C3: The importance of green areas in urban setting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7FA3E51-10E1-4FC6-B936-8E90EEDD4C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8654593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Each country should prepare a PowerPoint presentation about:</a:t>
            </a:r>
          </a:p>
          <a:p>
            <a:pPr marL="0" indent="0">
              <a:buNone/>
            </a:pPr>
            <a:endParaRPr lang="en-GB" dirty="0"/>
          </a:p>
          <a:p>
            <a:pPr>
              <a:buFontTx/>
              <a:buChar char="-"/>
            </a:pPr>
            <a:r>
              <a:rPr lang="en-GB" sz="2000" dirty="0"/>
              <a:t>results of your research connected with this topic</a:t>
            </a:r>
          </a:p>
          <a:p>
            <a:pPr>
              <a:buFontTx/>
              <a:buChar char="-"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/>
              <a:t>mapping green spaces in your surroundings</a:t>
            </a:r>
          </a:p>
          <a:p>
            <a:pPr>
              <a:buFontTx/>
              <a:buChar char="-"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/>
              <a:t>proposals of improvement</a:t>
            </a:r>
          </a:p>
          <a:p>
            <a:pPr marL="0" indent="0">
              <a:buNone/>
            </a:pPr>
            <a:endParaRPr lang="en-GB" sz="2000" dirty="0"/>
          </a:p>
          <a:p>
            <a:pPr>
              <a:buFontTx/>
              <a:buChar char="-"/>
            </a:pPr>
            <a:r>
              <a:rPr lang="en-GB" sz="2000" dirty="0"/>
              <a:t>documenting the process of revitalisation of a place in your school/surroundings (the real work + photos)</a:t>
            </a:r>
          </a:p>
          <a:p>
            <a:pPr>
              <a:buFontTx/>
              <a:buChar char="-"/>
            </a:pPr>
            <a:endParaRPr lang="en-GB" sz="2000" dirty="0"/>
          </a:p>
          <a:p>
            <a:pPr marL="0" indent="0">
              <a:buNone/>
            </a:pPr>
            <a:r>
              <a:rPr lang="en-GB" dirty="0"/>
              <a:t>After that we should discuss the presentations during a videoconference among the students (2 countries together again).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2A1572BC-A090-4558-B17A-4983CA2A4EB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/>
              <a:t> 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9403E23-6C8D-4343-840B-4D55EB1FD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259" y="63754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9991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4FFBE7D-6825-4803-9FB5-7003256031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cs-CZ"/>
            </a:br>
            <a:br>
              <a:rPr lang="cs-CZ"/>
            </a:br>
            <a:br>
              <a:rPr lang="cs-CZ"/>
            </a:br>
            <a:r>
              <a:rPr lang="cs-CZ"/>
              <a:t>OUR NEXT</a:t>
            </a:r>
            <a:br>
              <a:rPr lang="cs-CZ"/>
            </a:br>
            <a:r>
              <a:rPr lang="cs-CZ"/>
              <a:t>VIDEOCONFERENCE??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1E2F43C-73DC-49E2-A3D8-335596E589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3B6D2DA-8770-4F51-B6FA-F00DB482D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259" y="63754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86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71796E8E-EADD-42C5-B005-1FE7C343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/>
          </a:bodyPr>
          <a:lstStyle/>
          <a:p>
            <a:r>
              <a:rPr lang="en-GB" sz="3800" dirty="0">
                <a:solidFill>
                  <a:srgbClr val="FFFFFF"/>
                </a:solidFill>
              </a:rPr>
              <a:t>Updated duration of the project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43A476F-1118-4BF8-8180-117CFA819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9709" y="686862"/>
            <a:ext cx="7037591" cy="54751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cs-CZ" sz="2600" dirty="0"/>
          </a:p>
          <a:p>
            <a:pPr marL="0" indent="0">
              <a:buNone/>
            </a:pPr>
            <a:r>
              <a:rPr lang="en-GB" sz="3200" dirty="0"/>
              <a:t>1</a:t>
            </a:r>
            <a:r>
              <a:rPr lang="cs-CZ" sz="3200" baseline="30000" dirty="0"/>
              <a:t>st</a:t>
            </a:r>
            <a:r>
              <a:rPr lang="cs-CZ" sz="3200" dirty="0"/>
              <a:t> </a:t>
            </a:r>
            <a:r>
              <a:rPr lang="en-GB" sz="3200" dirty="0"/>
              <a:t>September 2020 – </a:t>
            </a:r>
            <a:r>
              <a:rPr lang="cs-CZ" sz="3200" dirty="0"/>
              <a:t>31</a:t>
            </a:r>
            <a:r>
              <a:rPr lang="cs-CZ" sz="3200" baseline="30000" dirty="0"/>
              <a:t>st</a:t>
            </a:r>
            <a:r>
              <a:rPr lang="cs-CZ" sz="3200" dirty="0"/>
              <a:t> </a:t>
            </a:r>
            <a:r>
              <a:rPr lang="en-GB" sz="3200" dirty="0"/>
              <a:t>August 2023</a:t>
            </a:r>
          </a:p>
          <a:p>
            <a:pPr marL="0" indent="0">
              <a:buNone/>
            </a:pPr>
            <a:endParaRPr lang="cs-CZ" sz="2600" dirty="0"/>
          </a:p>
          <a:p>
            <a:pPr marL="0" indent="0">
              <a:buNone/>
            </a:pPr>
            <a:endParaRPr lang="cs-CZ" sz="2600" dirty="0"/>
          </a:p>
        </p:txBody>
      </p:sp>
      <p:pic>
        <p:nvPicPr>
          <p:cNvPr id="7" name="Obrázek 3">
            <a:extLst>
              <a:ext uri="{FF2B5EF4-FFF2-40B4-BE49-F238E27FC236}">
                <a16:creationId xmlns:a16="http://schemas.microsoft.com/office/drawing/2014/main" id="{87B4CC2A-1438-42DF-905B-019FBBC15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2164" y="3969098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835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A0D249-3010-44B8-8108-E44C48FE7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TIMETABLE OF THE MOBILITIES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8CD3027-AE79-4D55-A63D-FD47DFFE45A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dirty="0"/>
              <a:t>C1: 2 April – 8 April 2022</a:t>
            </a:r>
          </a:p>
          <a:p>
            <a:pPr marL="0" indent="0" algn="ctr">
              <a:buNone/>
            </a:pPr>
            <a:r>
              <a:rPr lang="en-GB" b="1" i="1" dirty="0"/>
              <a:t>5 students + 3 teachers</a:t>
            </a:r>
          </a:p>
          <a:p>
            <a:pPr marL="0" indent="0" algn="ctr">
              <a:buNone/>
            </a:pPr>
            <a:r>
              <a:rPr lang="en-GB" dirty="0"/>
              <a:t>(THE CZECH REPUBLIC)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C2: 29 May – 4 June 2022</a:t>
            </a:r>
          </a:p>
          <a:p>
            <a:pPr marL="0" indent="0" algn="ctr">
              <a:buNone/>
            </a:pPr>
            <a:r>
              <a:rPr lang="en-GB" b="1" i="1" dirty="0"/>
              <a:t>5 students + 2 teachers</a:t>
            </a:r>
            <a:endParaRPr lang="en-GB" dirty="0"/>
          </a:p>
          <a:p>
            <a:pPr marL="0" indent="0" algn="ctr">
              <a:buNone/>
            </a:pPr>
            <a:r>
              <a:rPr lang="en-GB" dirty="0"/>
              <a:t>(DENMARK)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C3: OCTOBER 2022</a:t>
            </a:r>
          </a:p>
          <a:p>
            <a:pPr marL="0" indent="0" algn="ctr">
              <a:buNone/>
            </a:pPr>
            <a:r>
              <a:rPr lang="en-GB" b="1" i="1" dirty="0"/>
              <a:t>5 students + 2 teachers</a:t>
            </a:r>
            <a:endParaRPr lang="en-GB" dirty="0"/>
          </a:p>
          <a:p>
            <a:pPr marL="0" indent="0" algn="ctr">
              <a:buNone/>
            </a:pPr>
            <a:r>
              <a:rPr lang="en-GB" dirty="0"/>
              <a:t>(SPAIN)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F372547A-D0BD-454E-A849-A3D10B9E9D5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dirty="0"/>
              <a:t>C4: JANUARY 2023</a:t>
            </a:r>
          </a:p>
          <a:p>
            <a:pPr marL="0" indent="0" algn="ctr">
              <a:buNone/>
            </a:pPr>
            <a:r>
              <a:rPr lang="en-GB" b="1" i="1" dirty="0"/>
              <a:t>5 students + 2 teachers</a:t>
            </a:r>
            <a:endParaRPr lang="en-GB" dirty="0"/>
          </a:p>
          <a:p>
            <a:pPr marL="0" indent="0" algn="ctr">
              <a:buNone/>
            </a:pPr>
            <a:r>
              <a:rPr lang="en-GB" dirty="0"/>
              <a:t>(THE NETHERLANDS)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MAY 2023</a:t>
            </a:r>
          </a:p>
          <a:p>
            <a:pPr marL="0" indent="0" algn="ctr">
              <a:buNone/>
            </a:pPr>
            <a:r>
              <a:rPr lang="en-GB" b="1" i="1" dirty="0"/>
              <a:t>5 students + 3 teachers</a:t>
            </a:r>
            <a:endParaRPr lang="en-GB" dirty="0"/>
          </a:p>
          <a:p>
            <a:pPr marL="0" indent="0" algn="ctr">
              <a:buNone/>
            </a:pPr>
            <a:r>
              <a:rPr lang="en-GB" dirty="0"/>
              <a:t>(PORTUGAL)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3">
            <a:extLst>
              <a:ext uri="{FF2B5EF4-FFF2-40B4-BE49-F238E27FC236}">
                <a16:creationId xmlns:a16="http://schemas.microsoft.com/office/drawing/2014/main" id="{F93ABA87-D688-497B-947B-9C0537F0F5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978" y="4381230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248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4CD686-E967-4702-9799-8F2D68CA9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C1 </a:t>
            </a:r>
            <a:r>
              <a:rPr lang="cs-CZ" dirty="0"/>
              <a:t>S</a:t>
            </a:r>
            <a:r>
              <a:rPr lang="en-GB" dirty="0" err="1"/>
              <a:t>tudents</a:t>
            </a:r>
            <a:r>
              <a:rPr lang="en-GB" dirty="0"/>
              <a:t> (all the foreign students have to be vaccinated)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0D8BF45-4DA0-46AA-BD24-72CD15BB9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The Netherlands</a:t>
            </a:r>
            <a:r>
              <a:rPr lang="en-GB" dirty="0"/>
              <a:t>: 4 boys/1 girl (15,14,14,14,14)</a:t>
            </a:r>
          </a:p>
          <a:p>
            <a:pPr marL="0" indent="0">
              <a:buNone/>
            </a:pPr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Participation applications are uploaded on Google disc</a:t>
            </a:r>
          </a:p>
          <a:p>
            <a:r>
              <a:rPr lang="en-GB" dirty="0">
                <a:solidFill>
                  <a:srgbClr val="FF0000"/>
                </a:solidFill>
              </a:rPr>
              <a:t>Denmark</a:t>
            </a:r>
            <a:r>
              <a:rPr lang="en-GB" dirty="0"/>
              <a:t>: 3 boys/2 girls (all 15 years old)</a:t>
            </a:r>
          </a:p>
          <a:p>
            <a:pPr marL="0" indent="0">
              <a:buNone/>
            </a:pPr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No applications have been uploaded yet</a:t>
            </a:r>
          </a:p>
          <a:p>
            <a:r>
              <a:rPr lang="en-GB" dirty="0">
                <a:solidFill>
                  <a:srgbClr val="FF0000"/>
                </a:solidFill>
              </a:rPr>
              <a:t>Portugal</a:t>
            </a:r>
            <a:r>
              <a:rPr lang="en-GB" dirty="0"/>
              <a:t>: 3 boys/2 girls (all 13 years old)</a:t>
            </a:r>
          </a:p>
          <a:p>
            <a:pPr marL="0" indent="0">
              <a:buNone/>
            </a:pPr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No applications have been uploaded yet</a:t>
            </a:r>
          </a:p>
          <a:p>
            <a:r>
              <a:rPr lang="en-GB" dirty="0">
                <a:solidFill>
                  <a:srgbClr val="FF0000"/>
                </a:solidFill>
              </a:rPr>
              <a:t>Spain</a:t>
            </a:r>
            <a:r>
              <a:rPr lang="en-GB" dirty="0"/>
              <a:t>: 3 boys/2 girls (13/14 years old)</a:t>
            </a:r>
          </a:p>
          <a:p>
            <a:pPr marL="0" indent="0">
              <a:buNone/>
            </a:pPr>
            <a:r>
              <a:rPr lang="en-GB" i="1" dirty="0">
                <a:solidFill>
                  <a:schemeClr val="accent6">
                    <a:lumMod val="75000"/>
                  </a:schemeClr>
                </a:solidFill>
              </a:rPr>
              <a:t>No applications have been uploaded yet</a:t>
            </a:r>
          </a:p>
          <a:p>
            <a:pPr marL="0" indent="0">
              <a:buNone/>
            </a:pPr>
            <a:endParaRPr lang="cs-CZ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cs-CZ" i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06088F21-287C-471B-B73D-E55730E83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3832" y="4423652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6476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4CD686-E967-4702-9799-8F2D68CA9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C1 </a:t>
            </a:r>
            <a:r>
              <a:rPr lang="cs-CZ" dirty="0"/>
              <a:t>T</a:t>
            </a:r>
            <a:r>
              <a:rPr lang="en-GB" dirty="0"/>
              <a:t>asks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0D8BF45-4DA0-46AA-BD24-72CD15BB9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i="1" dirty="0">
                <a:solidFill>
                  <a:schemeClr val="accent6"/>
                </a:solidFill>
              </a:rPr>
              <a:t>Recycling presentations = OK</a:t>
            </a:r>
          </a:p>
          <a:p>
            <a:pPr marL="0" indent="0">
              <a:buNone/>
            </a:pPr>
            <a:endParaRPr lang="en-GB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GB" sz="2400" i="1" dirty="0">
                <a:solidFill>
                  <a:schemeClr val="accent6"/>
                </a:solidFill>
              </a:rPr>
              <a:t>Comics = OK</a:t>
            </a:r>
          </a:p>
          <a:p>
            <a:pPr marL="0" indent="0">
              <a:buNone/>
            </a:pPr>
            <a:endParaRPr lang="en-GB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GB" sz="2400" i="1" dirty="0">
                <a:solidFill>
                  <a:schemeClr val="accent6"/>
                </a:solidFill>
              </a:rPr>
              <a:t>Questionnaires – The CR + The Netherlands = OK</a:t>
            </a:r>
          </a:p>
          <a:p>
            <a:pPr marL="0" indent="0">
              <a:buNone/>
            </a:pPr>
            <a:r>
              <a:rPr lang="en-GB" sz="2400" i="1" dirty="0">
                <a:solidFill>
                  <a:schemeClr val="accent6"/>
                </a:solidFill>
              </a:rPr>
              <a:t>                               Spain/Portugal/Denmark – I can´t find them</a:t>
            </a:r>
          </a:p>
          <a:p>
            <a:pPr marL="0" indent="0">
              <a:buNone/>
            </a:pPr>
            <a:endParaRPr lang="cs-CZ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cs-CZ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cs-CZ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cs-CZ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cs-CZ" sz="2400" i="1" dirty="0">
                <a:solidFill>
                  <a:schemeClr val="accent6"/>
                </a:solidFill>
              </a:rPr>
              <a:t>                 </a:t>
            </a:r>
          </a:p>
          <a:p>
            <a:pPr marL="0" indent="0">
              <a:buNone/>
            </a:pPr>
            <a:endParaRPr lang="cs-CZ" sz="2400" i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B658DC03-4334-45E2-BBA0-2DCC8DBC9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259" y="63754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058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4CD686-E967-4702-9799-8F2D68CA9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C2 </a:t>
            </a:r>
            <a:r>
              <a:rPr lang="cs-CZ" dirty="0"/>
              <a:t>T</a:t>
            </a:r>
            <a:r>
              <a:rPr lang="en-GB" dirty="0"/>
              <a:t>asks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0D8BF45-4DA0-46AA-BD24-72CD15BB9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i="1" dirty="0">
                <a:solidFill>
                  <a:schemeClr val="accent6"/>
                </a:solidFill>
              </a:rPr>
              <a:t>Food waste in our countries - overview = OK</a:t>
            </a:r>
          </a:p>
          <a:p>
            <a:pPr marL="0" indent="0">
              <a:buNone/>
            </a:pPr>
            <a:endParaRPr lang="en-GB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GB" sz="2400" i="1" dirty="0">
                <a:solidFill>
                  <a:schemeClr val="accent6"/>
                </a:solidFill>
              </a:rPr>
              <a:t>Videos - recipes = The Dutch work is missing</a:t>
            </a:r>
          </a:p>
          <a:p>
            <a:pPr marL="0" indent="0">
              <a:buNone/>
            </a:pPr>
            <a:endParaRPr lang="en-GB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GB" sz="2400" i="1" dirty="0">
                <a:solidFill>
                  <a:schemeClr val="accent6"/>
                </a:solidFill>
              </a:rPr>
              <a:t>Food supply chain presentation = The Dutch work is missing</a:t>
            </a:r>
          </a:p>
          <a:p>
            <a:pPr marL="0" indent="0">
              <a:buNone/>
            </a:pPr>
            <a:r>
              <a:rPr lang="en-GB" sz="2400" i="1" dirty="0">
                <a:solidFill>
                  <a:schemeClr val="accent6"/>
                </a:solidFill>
              </a:rPr>
              <a:t>                                                            I can´t open Danish file</a:t>
            </a:r>
          </a:p>
          <a:p>
            <a:pPr marL="0" indent="0">
              <a:buNone/>
            </a:pPr>
            <a:endParaRPr lang="en-GB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GB" sz="2400" i="1" dirty="0">
                <a:solidFill>
                  <a:schemeClr val="accent6"/>
                </a:solidFill>
              </a:rPr>
              <a:t>Posters/campaign = OK</a:t>
            </a:r>
          </a:p>
          <a:p>
            <a:pPr marL="0" indent="0">
              <a:buNone/>
            </a:pPr>
            <a:endParaRPr lang="cs-CZ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cs-CZ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cs-CZ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cs-CZ" sz="2400" i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cs-CZ" sz="2400" i="1" dirty="0">
                <a:solidFill>
                  <a:schemeClr val="accent6"/>
                </a:solidFill>
              </a:rPr>
              <a:t>                 </a:t>
            </a:r>
          </a:p>
          <a:p>
            <a:pPr marL="0" indent="0">
              <a:buNone/>
            </a:pPr>
            <a:endParaRPr lang="cs-CZ" sz="2400" i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1F0FA1D-68DB-44E9-B8FA-C97CA7459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259" y="63754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296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5FCE169-4276-4005-8C82-CCC9C80C4F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461736"/>
            <a:ext cx="6675119" cy="1866293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0186351-A49E-4186-BCCC-A198533E1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155" y="730155"/>
            <a:ext cx="6090743" cy="1422871"/>
          </a:xfrm>
        </p:spPr>
        <p:txBody>
          <a:bodyPr>
            <a:normAutofit fontScale="90000"/>
          </a:bodyPr>
          <a:lstStyle/>
          <a:p>
            <a:r>
              <a:rPr lang="en-GB" sz="3100" dirty="0">
                <a:solidFill>
                  <a:srgbClr val="FFFFFF"/>
                </a:solidFill>
              </a:rPr>
              <a:t>WORKSHOP No.1 (Monday): This workshop is where each partner will present </a:t>
            </a:r>
            <a:r>
              <a:rPr lang="en-GB" sz="3100" b="1" i="1" dirty="0">
                <a:solidFill>
                  <a:srgbClr val="FFFFFF"/>
                </a:solidFill>
              </a:rPr>
              <a:t>their own countries recycling policies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9951" y="467575"/>
            <a:ext cx="2148840" cy="1877811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73990" y="471340"/>
            <a:ext cx="2148840" cy="1856689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2476301"/>
            <a:ext cx="6675119" cy="3922777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8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9D11CF6-AEE4-4268-B098-B825A5B82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384" y="2717021"/>
            <a:ext cx="6034514" cy="3410824"/>
          </a:xfrm>
        </p:spPr>
        <p:txBody>
          <a:bodyPr anchor="ctr">
            <a:normAutofit/>
          </a:bodyPr>
          <a:lstStyle/>
          <a:p>
            <a:pPr>
              <a:buFontTx/>
              <a:buChar char="-"/>
            </a:pPr>
            <a:r>
              <a:rPr lang="en-GB" sz="2000" dirty="0"/>
              <a:t>each country: 5 minutes presentation</a:t>
            </a:r>
          </a:p>
          <a:p>
            <a:pPr marL="0" indent="0">
              <a:buNone/>
            </a:pPr>
            <a:r>
              <a:rPr lang="en-GB" sz="2000" i="1" u="sng" dirty="0"/>
              <a:t>2 groups of 20 in 2 classrooms:</a:t>
            </a:r>
          </a:p>
          <a:p>
            <a:pPr marL="0" indent="0">
              <a:buNone/>
            </a:pPr>
            <a:endParaRPr lang="en-GB" sz="2000" i="1" u="sng" dirty="0"/>
          </a:p>
          <a:p>
            <a:pPr marL="0" indent="0">
              <a:buNone/>
            </a:pPr>
            <a:r>
              <a:rPr lang="en-GB" sz="2000" i="1" u="sng" dirty="0">
                <a:solidFill>
                  <a:srgbClr val="FF0000"/>
                </a:solidFill>
              </a:rPr>
              <a:t>INTRODUCTORY ACTIVITY: presentations/videos about our schools (5 minutes each maximum)</a:t>
            </a:r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1955DCA-E99D-4678-99DB-8075105C1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9951" y="2480956"/>
            <a:ext cx="4453128" cy="3922776"/>
          </a:xfrm>
          <a:prstGeom prst="rect">
            <a:avLst/>
          </a:prstGeom>
          <a:solidFill>
            <a:srgbClr val="7F7F7F">
              <a:alpha val="20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Tabulka 7">
            <a:extLst>
              <a:ext uri="{FF2B5EF4-FFF2-40B4-BE49-F238E27FC236}">
                <a16:creationId xmlns:a16="http://schemas.microsoft.com/office/drawing/2014/main" id="{429A60DB-4455-4DD3-B010-75B04BCEE9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381445"/>
              </p:ext>
            </p:extLst>
          </p:nvPr>
        </p:nvGraphicFramePr>
        <p:xfrm>
          <a:off x="7517695" y="2763458"/>
          <a:ext cx="3977640" cy="3360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7640">
                  <a:extLst>
                    <a:ext uri="{9D8B030D-6E8A-4147-A177-3AD203B41FA5}">
                      <a16:colId xmlns:a16="http://schemas.microsoft.com/office/drawing/2014/main" val="3981818990"/>
                    </a:ext>
                  </a:extLst>
                </a:gridCol>
              </a:tblGrid>
              <a:tr h="1892322">
                <a:tc>
                  <a:txBody>
                    <a:bodyPr/>
                    <a:lstStyle/>
                    <a:p>
                      <a:r>
                        <a:rPr lang="cs-CZ" sz="2800"/>
                        <a:t>GROUP 1</a:t>
                      </a:r>
                    </a:p>
                    <a:p>
                      <a:r>
                        <a:rPr lang="cs-CZ" sz="2800"/>
                        <a:t>(Spain/The Netherlands/10 Czech students)</a:t>
                      </a:r>
                    </a:p>
                  </a:txBody>
                  <a:tcPr marL="141218" marR="141218" marT="70609" marB="70609"/>
                </a:tc>
                <a:extLst>
                  <a:ext uri="{0D108BD9-81ED-4DB2-BD59-A6C34878D82A}">
                    <a16:rowId xmlns:a16="http://schemas.microsoft.com/office/drawing/2014/main" val="3848965999"/>
                  </a:ext>
                </a:extLst>
              </a:tr>
              <a:tr h="1468668">
                <a:tc>
                  <a:txBody>
                    <a:bodyPr/>
                    <a:lstStyle/>
                    <a:p>
                      <a:r>
                        <a:rPr lang="cs-CZ" sz="2800" dirty="0"/>
                        <a:t>GROUP 2</a:t>
                      </a:r>
                    </a:p>
                    <a:p>
                      <a:r>
                        <a:rPr lang="cs-CZ" sz="2800" dirty="0"/>
                        <a:t>(Portugal/</a:t>
                      </a:r>
                      <a:r>
                        <a:rPr lang="cs-CZ" sz="2800" dirty="0" err="1"/>
                        <a:t>Denmark</a:t>
                      </a:r>
                      <a:r>
                        <a:rPr lang="cs-CZ" sz="2800" dirty="0"/>
                        <a:t>/10 Czech </a:t>
                      </a:r>
                      <a:r>
                        <a:rPr lang="cs-CZ" sz="2800" dirty="0" err="1"/>
                        <a:t>students</a:t>
                      </a:r>
                      <a:r>
                        <a:rPr lang="cs-CZ" sz="2800" dirty="0"/>
                        <a:t>)</a:t>
                      </a:r>
                    </a:p>
                  </a:txBody>
                  <a:tcPr marL="141218" marR="141218" marT="70609" marB="70609"/>
                </a:tc>
                <a:extLst>
                  <a:ext uri="{0D108BD9-81ED-4DB2-BD59-A6C34878D82A}">
                    <a16:rowId xmlns:a16="http://schemas.microsoft.com/office/drawing/2014/main" val="3849188494"/>
                  </a:ext>
                </a:extLst>
              </a:tr>
            </a:tbl>
          </a:graphicData>
        </a:graphic>
      </p:graphicFrame>
      <p:pic>
        <p:nvPicPr>
          <p:cNvPr id="10" name="Obrázek 9">
            <a:extLst>
              <a:ext uri="{FF2B5EF4-FFF2-40B4-BE49-F238E27FC236}">
                <a16:creationId xmlns:a16="http://schemas.microsoft.com/office/drawing/2014/main" id="{254D3EAE-926E-4553-BC9C-88C373BF3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4405" y="63754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89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0186351-A49E-4186-BCCC-A198533E1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353" y="729893"/>
            <a:ext cx="3103472" cy="3237579"/>
          </a:xfrm>
        </p:spPr>
        <p:txBody>
          <a:bodyPr>
            <a:normAutofit fontScale="90000"/>
          </a:bodyPr>
          <a:lstStyle/>
          <a:p>
            <a:r>
              <a:rPr lang="en-GB" sz="2900" dirty="0">
                <a:solidFill>
                  <a:srgbClr val="FFFFFF"/>
                </a:solidFill>
              </a:rPr>
              <a:t>WORKSHOP No.2 (still Monday): This workshop is going to be the introduction of </a:t>
            </a:r>
            <a:r>
              <a:rPr lang="en-GB" sz="2900" b="1" dirty="0">
                <a:solidFill>
                  <a:srgbClr val="FFFFFF"/>
                </a:solidFill>
              </a:rPr>
              <a:t>the comic stories </a:t>
            </a:r>
            <a:r>
              <a:rPr lang="en-GB" sz="2900" dirty="0">
                <a:solidFill>
                  <a:srgbClr val="FFFFFF"/>
                </a:solidFill>
              </a:rPr>
              <a:t>and possible ways to improve them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1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Zástupný obsah 2">
            <a:extLst>
              <a:ext uri="{FF2B5EF4-FFF2-40B4-BE49-F238E27FC236}">
                <a16:creationId xmlns:a16="http://schemas.microsoft.com/office/drawing/2014/main" id="{59D11CF6-AEE4-4268-B098-B825A5B82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9709" y="686862"/>
            <a:ext cx="7037591" cy="54751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600" dirty="0"/>
              <a:t>SUGGESTION:</a:t>
            </a:r>
          </a:p>
          <a:p>
            <a:pPr marL="0" indent="0">
              <a:buNone/>
            </a:pPr>
            <a:r>
              <a:rPr lang="en-GB" sz="2600" dirty="0"/>
              <a:t>The Czech Republic would print all the comic stories out and put them on noticeboards – students might read them there and discuss the improvement of the recycling strategies naturally while </a:t>
            </a:r>
            <a:r>
              <a:rPr lang="cs-CZ" sz="2600" dirty="0" err="1"/>
              <a:t>reading</a:t>
            </a:r>
            <a:r>
              <a:rPr lang="en-GB" sz="2600" dirty="0"/>
              <a:t> them.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C067139D-2583-46DD-8A11-ABB98AD49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259" y="63754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599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4" y="448055"/>
            <a:ext cx="3414370" cy="3801257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0186351-A49E-4186-BCCC-A198533E1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240" y="731519"/>
            <a:ext cx="2845191" cy="3237579"/>
          </a:xfrm>
        </p:spPr>
        <p:txBody>
          <a:bodyPr>
            <a:normAutofit fontScale="90000"/>
          </a:bodyPr>
          <a:lstStyle/>
          <a:p>
            <a:r>
              <a:rPr lang="en-GB" sz="2100" dirty="0">
                <a:solidFill>
                  <a:srgbClr val="FFFFFF"/>
                </a:solidFill>
              </a:rPr>
              <a:t>WORKSHOP No.3 (the main Monday activity): </a:t>
            </a:r>
            <a:r>
              <a:rPr lang="en-GB" sz="2100" b="1" dirty="0">
                <a:solidFill>
                  <a:srgbClr val="FFFFFF"/>
                </a:solidFill>
              </a:rPr>
              <a:t>The creation of posters </a:t>
            </a:r>
            <a:r>
              <a:rPr lang="en-GB" sz="2100" dirty="0">
                <a:solidFill>
                  <a:srgbClr val="FFFFFF"/>
                </a:solidFill>
              </a:rPr>
              <a:t>with pictures, photos, quotes, slogans, catchwords and their presentations (10 groups of four students – mixed nationalities). </a:t>
            </a:r>
            <a:r>
              <a:rPr lang="en-GB" sz="2100" b="1" dirty="0">
                <a:solidFill>
                  <a:srgbClr val="FFFFFF"/>
                </a:solidFill>
              </a:rPr>
              <a:t>Topic: „How to motivate people to produce less waste“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343" y="4419227"/>
            <a:ext cx="3414369" cy="1979852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4603" y="448055"/>
            <a:ext cx="7688475" cy="5952745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Zástupný obsah 2">
            <a:extLst>
              <a:ext uri="{FF2B5EF4-FFF2-40B4-BE49-F238E27FC236}">
                <a16:creationId xmlns:a16="http://schemas.microsoft.com/office/drawing/2014/main" id="{F140D020-0D06-42C2-B69D-C96E9AA145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9533914"/>
              </p:ext>
            </p:extLst>
          </p:nvPr>
        </p:nvGraphicFramePr>
        <p:xfrm>
          <a:off x="4379913" y="687388"/>
          <a:ext cx="7037387" cy="5475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Obrázek 6">
            <a:extLst>
              <a:ext uri="{FF2B5EF4-FFF2-40B4-BE49-F238E27FC236}">
                <a16:creationId xmlns:a16="http://schemas.microsoft.com/office/drawing/2014/main" id="{75ED39F7-3BED-4780-9C60-FFF01111B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80" y="4372093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801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</TotalTime>
  <Words>654</Words>
  <Application>Microsoft Office PowerPoint</Application>
  <PresentationFormat>Širokoúhlá obrazovka</PresentationFormat>
  <Paragraphs>99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Coordinators Meeting 27th January 2022</vt:lpstr>
      <vt:lpstr>Updated duration of the project</vt:lpstr>
      <vt:lpstr>TIMETABLE OF THE MOBILITIES </vt:lpstr>
      <vt:lpstr>C1 Students (all the foreign students have to be vaccinated)</vt:lpstr>
      <vt:lpstr>C1 Tasks</vt:lpstr>
      <vt:lpstr>C2 Tasks</vt:lpstr>
      <vt:lpstr>WORKSHOP No.1 (Monday): This workshop is where each partner will present their own countries recycling policies</vt:lpstr>
      <vt:lpstr>WORKSHOP No.2 (still Monday): This workshop is going to be the introduction of the comic stories and possible ways to improve them</vt:lpstr>
      <vt:lpstr>WORKSHOP No.3 (the main Monday activity): The creation of posters with pictures, photos, quotes, slogans, catchwords and their presentations (10 groups of four students – mixed nationalities). Topic: „How to motivate people to produce less waste“</vt:lpstr>
      <vt:lpstr>WORKSHOP No.4  (probably Tuesday)</vt:lpstr>
      <vt:lpstr>WORKSHOP No.5  (probably Wednesday)</vt:lpstr>
      <vt:lpstr>WORKSHOP No.6  (probably Thursday)</vt:lpstr>
      <vt:lpstr>C3: The importance of green areas in urban setting</vt:lpstr>
      <vt:lpstr>   OUR NEXT VIDEOCONFERENCE??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Romana</dc:creator>
  <cp:lastModifiedBy>Přikrylová Romana</cp:lastModifiedBy>
  <cp:revision>59</cp:revision>
  <dcterms:created xsi:type="dcterms:W3CDTF">2021-09-19T14:50:01Z</dcterms:created>
  <dcterms:modified xsi:type="dcterms:W3CDTF">2022-06-21T08:14:36Z</dcterms:modified>
</cp:coreProperties>
</file>