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 id="257" r:id="rId3"/>
    <p:sldId id="258" r:id="rId4"/>
    <p:sldId id="263" r:id="rId5"/>
    <p:sldId id="264" r:id="rId6"/>
    <p:sldId id="262" r:id="rId7"/>
    <p:sldId id="259" r:id="rId8"/>
    <p:sldId id="260" r:id="rId9"/>
    <p:sldId id="261" r:id="rId10"/>
    <p:sldId id="265" r:id="rId11"/>
    <p:sldId id="266" r:id="rId12"/>
    <p:sldId id="267" r:id="rId13"/>
    <p:sldId id="268" r:id="rId14"/>
    <p:sldId id="270" r:id="rId15"/>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varScale="1">
        <p:scale>
          <a:sx n="68" d="100"/>
          <a:sy n="68" d="100"/>
        </p:scale>
        <p:origin x="580" y="4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Úvodní snímek">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cs-CZ"/>
              <a:t>Kliknutím lze upravit styl.</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cs-CZ"/>
              <a:t>Kliknutím můžete upravit styl předlohy.</a:t>
            </a:r>
            <a:endParaRPr lang="en-US" dirty="0"/>
          </a:p>
        </p:txBody>
      </p:sp>
      <p:sp>
        <p:nvSpPr>
          <p:cNvPr id="4" name="Date Placeholder 3"/>
          <p:cNvSpPr>
            <a:spLocks noGrp="1"/>
          </p:cNvSpPr>
          <p:nvPr>
            <p:ph type="dt" sz="half" idx="10"/>
          </p:nvPr>
        </p:nvSpPr>
        <p:spPr/>
        <p:txBody>
          <a:bodyPr/>
          <a:lstStyle/>
          <a:p>
            <a:fld id="{21F08B45-21CC-4705-829F-0E2C6668FB16}" type="datetimeFigureOut">
              <a:rPr lang="cs-CZ" smtClean="0"/>
              <a:t>23.09.2021</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AC4966B9-9719-46E5-9616-9FCC96A44DAA}" type="slidenum">
              <a:rPr lang="cs-CZ" smtClean="0"/>
              <a:t>‹#›</a:t>
            </a:fld>
            <a:endParaRPr lang="cs-CZ"/>
          </a:p>
        </p:txBody>
      </p:sp>
    </p:spTree>
    <p:extLst>
      <p:ext uri="{BB962C8B-B14F-4D97-AF65-F5344CB8AC3E}">
        <p14:creationId xmlns:p14="http://schemas.microsoft.com/office/powerpoint/2010/main" val="186743545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Nadpis a svislý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Vertical Text Placeholder 2"/>
          <p:cNvSpPr>
            <a:spLocks noGrp="1"/>
          </p:cNvSpPr>
          <p:nvPr>
            <p:ph type="body" orient="vert" idx="1"/>
          </p:nvPr>
        </p:nvSpPr>
        <p:spPr/>
        <p:txBody>
          <a:bodyPr vert="eaVert"/>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21F08B45-21CC-4705-829F-0E2C6668FB16}" type="datetimeFigureOut">
              <a:rPr lang="cs-CZ" smtClean="0"/>
              <a:t>23.09.2021</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AC4966B9-9719-46E5-9616-9FCC96A44DAA}" type="slidenum">
              <a:rPr lang="cs-CZ" smtClean="0"/>
              <a:t>‹#›</a:t>
            </a:fld>
            <a:endParaRPr lang="cs-CZ"/>
          </a:p>
        </p:txBody>
      </p:sp>
    </p:spTree>
    <p:extLst>
      <p:ext uri="{BB962C8B-B14F-4D97-AF65-F5344CB8AC3E}">
        <p14:creationId xmlns:p14="http://schemas.microsoft.com/office/powerpoint/2010/main" val="358286122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Svislý nadpis a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cs-CZ"/>
              <a:t>Kliknutím lze upravit styl.</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21F08B45-21CC-4705-829F-0E2C6668FB16}" type="datetimeFigureOut">
              <a:rPr lang="cs-CZ" smtClean="0"/>
              <a:t>23.09.2021</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AC4966B9-9719-46E5-9616-9FCC96A44DAA}" type="slidenum">
              <a:rPr lang="cs-CZ" smtClean="0"/>
              <a:t>‹#›</a:t>
            </a:fld>
            <a:endParaRPr lang="cs-CZ"/>
          </a:p>
        </p:txBody>
      </p:sp>
    </p:spTree>
    <p:extLst>
      <p:ext uri="{BB962C8B-B14F-4D97-AF65-F5344CB8AC3E}">
        <p14:creationId xmlns:p14="http://schemas.microsoft.com/office/powerpoint/2010/main" val="263461065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Content Placeholder 2"/>
          <p:cNvSpPr>
            <a:spLocks noGrp="1"/>
          </p:cNvSpPr>
          <p:nvPr>
            <p:ph idx="1"/>
          </p:nvPr>
        </p:nvSpPr>
        <p:spPr/>
        <p:txBody>
          <a:body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10"/>
          </p:nvPr>
        </p:nvSpPr>
        <p:spPr/>
        <p:txBody>
          <a:bodyPr/>
          <a:lstStyle/>
          <a:p>
            <a:fld id="{21F08B45-21CC-4705-829F-0E2C6668FB16}" type="datetimeFigureOut">
              <a:rPr lang="cs-CZ" smtClean="0"/>
              <a:t>23.09.2021</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AC4966B9-9719-46E5-9616-9FCC96A44DAA}" type="slidenum">
              <a:rPr lang="cs-CZ" smtClean="0"/>
              <a:t>‹#›</a:t>
            </a:fld>
            <a:endParaRPr lang="cs-CZ"/>
          </a:p>
        </p:txBody>
      </p:sp>
    </p:spTree>
    <p:extLst>
      <p:ext uri="{BB962C8B-B14F-4D97-AF65-F5344CB8AC3E}">
        <p14:creationId xmlns:p14="http://schemas.microsoft.com/office/powerpoint/2010/main" val="23764302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Záhlaví oddílu">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cs-CZ"/>
              <a:t>Kliknutím lze upravit styl.</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cs-CZ"/>
              <a:t>Upravte styly předlohy textu.</a:t>
            </a:r>
          </a:p>
        </p:txBody>
      </p:sp>
      <p:sp>
        <p:nvSpPr>
          <p:cNvPr id="4" name="Date Placeholder 3"/>
          <p:cNvSpPr>
            <a:spLocks noGrp="1"/>
          </p:cNvSpPr>
          <p:nvPr>
            <p:ph type="dt" sz="half" idx="10"/>
          </p:nvPr>
        </p:nvSpPr>
        <p:spPr/>
        <p:txBody>
          <a:bodyPr/>
          <a:lstStyle/>
          <a:p>
            <a:fld id="{21F08B45-21CC-4705-829F-0E2C6668FB16}" type="datetimeFigureOut">
              <a:rPr lang="cs-CZ" smtClean="0"/>
              <a:t>23.09.2021</a:t>
            </a:fld>
            <a:endParaRPr lang="cs-CZ"/>
          </a:p>
        </p:txBody>
      </p:sp>
      <p:sp>
        <p:nvSpPr>
          <p:cNvPr id="5" name="Footer Placeholder 4"/>
          <p:cNvSpPr>
            <a:spLocks noGrp="1"/>
          </p:cNvSpPr>
          <p:nvPr>
            <p:ph type="ftr" sz="quarter" idx="11"/>
          </p:nvPr>
        </p:nvSpPr>
        <p:spPr/>
        <p:txBody>
          <a:bodyPr/>
          <a:lstStyle/>
          <a:p>
            <a:endParaRPr lang="cs-CZ"/>
          </a:p>
        </p:txBody>
      </p:sp>
      <p:sp>
        <p:nvSpPr>
          <p:cNvPr id="6" name="Slide Number Placeholder 5"/>
          <p:cNvSpPr>
            <a:spLocks noGrp="1"/>
          </p:cNvSpPr>
          <p:nvPr>
            <p:ph type="sldNum" sz="quarter" idx="12"/>
          </p:nvPr>
        </p:nvSpPr>
        <p:spPr/>
        <p:txBody>
          <a:bodyPr/>
          <a:lstStyle/>
          <a:p>
            <a:fld id="{AC4966B9-9719-46E5-9616-9FCC96A44DAA}" type="slidenum">
              <a:rPr lang="cs-CZ" smtClean="0"/>
              <a:t>‹#›</a:t>
            </a:fld>
            <a:endParaRPr lang="cs-CZ"/>
          </a:p>
        </p:txBody>
      </p:sp>
    </p:spTree>
    <p:extLst>
      <p:ext uri="{BB962C8B-B14F-4D97-AF65-F5344CB8AC3E}">
        <p14:creationId xmlns:p14="http://schemas.microsoft.com/office/powerpoint/2010/main" val="36373959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va obsah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5" name="Date Placeholder 4"/>
          <p:cNvSpPr>
            <a:spLocks noGrp="1"/>
          </p:cNvSpPr>
          <p:nvPr>
            <p:ph type="dt" sz="half" idx="10"/>
          </p:nvPr>
        </p:nvSpPr>
        <p:spPr/>
        <p:txBody>
          <a:bodyPr/>
          <a:lstStyle/>
          <a:p>
            <a:fld id="{21F08B45-21CC-4705-829F-0E2C6668FB16}" type="datetimeFigureOut">
              <a:rPr lang="cs-CZ" smtClean="0"/>
              <a:t>23.09.2021</a:t>
            </a:fld>
            <a:endParaRPr lang="cs-CZ"/>
          </a:p>
        </p:txBody>
      </p:sp>
      <p:sp>
        <p:nvSpPr>
          <p:cNvPr id="6" name="Footer Placeholder 5"/>
          <p:cNvSpPr>
            <a:spLocks noGrp="1"/>
          </p:cNvSpPr>
          <p:nvPr>
            <p:ph type="ftr" sz="quarter" idx="11"/>
          </p:nvPr>
        </p:nvSpPr>
        <p:spPr/>
        <p:txBody>
          <a:bodyPr/>
          <a:lstStyle/>
          <a:p>
            <a:endParaRPr lang="cs-CZ"/>
          </a:p>
        </p:txBody>
      </p:sp>
      <p:sp>
        <p:nvSpPr>
          <p:cNvPr id="7" name="Slide Number Placeholder 6"/>
          <p:cNvSpPr>
            <a:spLocks noGrp="1"/>
          </p:cNvSpPr>
          <p:nvPr>
            <p:ph type="sldNum" sz="quarter" idx="12"/>
          </p:nvPr>
        </p:nvSpPr>
        <p:spPr/>
        <p:txBody>
          <a:bodyPr/>
          <a:lstStyle/>
          <a:p>
            <a:fld id="{AC4966B9-9719-46E5-9616-9FCC96A44DAA}" type="slidenum">
              <a:rPr lang="cs-CZ" smtClean="0"/>
              <a:t>‹#›</a:t>
            </a:fld>
            <a:endParaRPr lang="cs-CZ"/>
          </a:p>
        </p:txBody>
      </p:sp>
    </p:spTree>
    <p:extLst>
      <p:ext uri="{BB962C8B-B14F-4D97-AF65-F5344CB8AC3E}">
        <p14:creationId xmlns:p14="http://schemas.microsoft.com/office/powerpoint/2010/main" val="186874751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Porovnání">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cs-CZ"/>
              <a:t>Kliknutím lze upravit styl.</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Upravte styly předlohy textu.</a:t>
            </a:r>
          </a:p>
        </p:txBody>
      </p:sp>
      <p:sp>
        <p:nvSpPr>
          <p:cNvPr id="4" name="Content Placeholder 3"/>
          <p:cNvSpPr>
            <a:spLocks noGrp="1"/>
          </p:cNvSpPr>
          <p:nvPr>
            <p:ph sz="half" idx="2"/>
          </p:nvPr>
        </p:nvSpPr>
        <p:spPr>
          <a:xfrm>
            <a:off x="839788" y="2505075"/>
            <a:ext cx="5157787" cy="3684588"/>
          </a:xfrm>
        </p:spPr>
        <p:txBody>
          <a:body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cs-CZ"/>
              <a:t>Upravte styly předlohy textu.</a:t>
            </a:r>
          </a:p>
        </p:txBody>
      </p:sp>
      <p:sp>
        <p:nvSpPr>
          <p:cNvPr id="6" name="Content Placeholder 5"/>
          <p:cNvSpPr>
            <a:spLocks noGrp="1"/>
          </p:cNvSpPr>
          <p:nvPr>
            <p:ph sz="quarter" idx="4"/>
          </p:nvPr>
        </p:nvSpPr>
        <p:spPr>
          <a:xfrm>
            <a:off x="6172200" y="2505075"/>
            <a:ext cx="5183188" cy="3684588"/>
          </a:xfrm>
        </p:spPr>
        <p:txBody>
          <a:body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7" name="Date Placeholder 6"/>
          <p:cNvSpPr>
            <a:spLocks noGrp="1"/>
          </p:cNvSpPr>
          <p:nvPr>
            <p:ph type="dt" sz="half" idx="10"/>
          </p:nvPr>
        </p:nvSpPr>
        <p:spPr/>
        <p:txBody>
          <a:bodyPr/>
          <a:lstStyle/>
          <a:p>
            <a:fld id="{21F08B45-21CC-4705-829F-0E2C6668FB16}" type="datetimeFigureOut">
              <a:rPr lang="cs-CZ" smtClean="0"/>
              <a:t>23.09.2021</a:t>
            </a:fld>
            <a:endParaRPr lang="cs-CZ"/>
          </a:p>
        </p:txBody>
      </p:sp>
      <p:sp>
        <p:nvSpPr>
          <p:cNvPr id="8" name="Footer Placeholder 7"/>
          <p:cNvSpPr>
            <a:spLocks noGrp="1"/>
          </p:cNvSpPr>
          <p:nvPr>
            <p:ph type="ftr" sz="quarter" idx="11"/>
          </p:nvPr>
        </p:nvSpPr>
        <p:spPr/>
        <p:txBody>
          <a:bodyPr/>
          <a:lstStyle/>
          <a:p>
            <a:endParaRPr lang="cs-CZ"/>
          </a:p>
        </p:txBody>
      </p:sp>
      <p:sp>
        <p:nvSpPr>
          <p:cNvPr id="9" name="Slide Number Placeholder 8"/>
          <p:cNvSpPr>
            <a:spLocks noGrp="1"/>
          </p:cNvSpPr>
          <p:nvPr>
            <p:ph type="sldNum" sz="quarter" idx="12"/>
          </p:nvPr>
        </p:nvSpPr>
        <p:spPr/>
        <p:txBody>
          <a:bodyPr/>
          <a:lstStyle/>
          <a:p>
            <a:fld id="{AC4966B9-9719-46E5-9616-9FCC96A44DAA}" type="slidenum">
              <a:rPr lang="cs-CZ" smtClean="0"/>
              <a:t>‹#›</a:t>
            </a:fld>
            <a:endParaRPr lang="cs-CZ"/>
          </a:p>
        </p:txBody>
      </p:sp>
    </p:spTree>
    <p:extLst>
      <p:ext uri="{BB962C8B-B14F-4D97-AF65-F5344CB8AC3E}">
        <p14:creationId xmlns:p14="http://schemas.microsoft.com/office/powerpoint/2010/main" val="244627031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Jenom nadpi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cs-CZ"/>
              <a:t>Kliknutím lze upravit styl.</a:t>
            </a:r>
            <a:endParaRPr lang="en-US" dirty="0"/>
          </a:p>
        </p:txBody>
      </p:sp>
      <p:sp>
        <p:nvSpPr>
          <p:cNvPr id="3" name="Date Placeholder 2"/>
          <p:cNvSpPr>
            <a:spLocks noGrp="1"/>
          </p:cNvSpPr>
          <p:nvPr>
            <p:ph type="dt" sz="half" idx="10"/>
          </p:nvPr>
        </p:nvSpPr>
        <p:spPr/>
        <p:txBody>
          <a:bodyPr/>
          <a:lstStyle/>
          <a:p>
            <a:fld id="{21F08B45-21CC-4705-829F-0E2C6668FB16}" type="datetimeFigureOut">
              <a:rPr lang="cs-CZ" smtClean="0"/>
              <a:t>23.09.2021</a:t>
            </a:fld>
            <a:endParaRPr lang="cs-CZ"/>
          </a:p>
        </p:txBody>
      </p:sp>
      <p:sp>
        <p:nvSpPr>
          <p:cNvPr id="4" name="Footer Placeholder 3"/>
          <p:cNvSpPr>
            <a:spLocks noGrp="1"/>
          </p:cNvSpPr>
          <p:nvPr>
            <p:ph type="ftr" sz="quarter" idx="11"/>
          </p:nvPr>
        </p:nvSpPr>
        <p:spPr/>
        <p:txBody>
          <a:bodyPr/>
          <a:lstStyle/>
          <a:p>
            <a:endParaRPr lang="cs-CZ"/>
          </a:p>
        </p:txBody>
      </p:sp>
      <p:sp>
        <p:nvSpPr>
          <p:cNvPr id="5" name="Slide Number Placeholder 4"/>
          <p:cNvSpPr>
            <a:spLocks noGrp="1"/>
          </p:cNvSpPr>
          <p:nvPr>
            <p:ph type="sldNum" sz="quarter" idx="12"/>
          </p:nvPr>
        </p:nvSpPr>
        <p:spPr/>
        <p:txBody>
          <a:bodyPr/>
          <a:lstStyle/>
          <a:p>
            <a:fld id="{AC4966B9-9719-46E5-9616-9FCC96A44DAA}" type="slidenum">
              <a:rPr lang="cs-CZ" smtClean="0"/>
              <a:t>‹#›</a:t>
            </a:fld>
            <a:endParaRPr lang="cs-CZ"/>
          </a:p>
        </p:txBody>
      </p:sp>
    </p:spTree>
    <p:extLst>
      <p:ext uri="{BB962C8B-B14F-4D97-AF65-F5344CB8AC3E}">
        <p14:creationId xmlns:p14="http://schemas.microsoft.com/office/powerpoint/2010/main" val="193104592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Prázdný">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1F08B45-21CC-4705-829F-0E2C6668FB16}" type="datetimeFigureOut">
              <a:rPr lang="cs-CZ" smtClean="0"/>
              <a:t>23.09.2021</a:t>
            </a:fld>
            <a:endParaRPr lang="cs-CZ"/>
          </a:p>
        </p:txBody>
      </p:sp>
      <p:sp>
        <p:nvSpPr>
          <p:cNvPr id="3" name="Footer Placeholder 2"/>
          <p:cNvSpPr>
            <a:spLocks noGrp="1"/>
          </p:cNvSpPr>
          <p:nvPr>
            <p:ph type="ftr" sz="quarter" idx="11"/>
          </p:nvPr>
        </p:nvSpPr>
        <p:spPr/>
        <p:txBody>
          <a:bodyPr/>
          <a:lstStyle/>
          <a:p>
            <a:endParaRPr lang="cs-CZ"/>
          </a:p>
        </p:txBody>
      </p:sp>
      <p:sp>
        <p:nvSpPr>
          <p:cNvPr id="4" name="Slide Number Placeholder 3"/>
          <p:cNvSpPr>
            <a:spLocks noGrp="1"/>
          </p:cNvSpPr>
          <p:nvPr>
            <p:ph type="sldNum" sz="quarter" idx="12"/>
          </p:nvPr>
        </p:nvSpPr>
        <p:spPr/>
        <p:txBody>
          <a:bodyPr/>
          <a:lstStyle/>
          <a:p>
            <a:fld id="{AC4966B9-9719-46E5-9616-9FCC96A44DAA}" type="slidenum">
              <a:rPr lang="cs-CZ" smtClean="0"/>
              <a:t>‹#›</a:t>
            </a:fld>
            <a:endParaRPr lang="cs-CZ"/>
          </a:p>
        </p:txBody>
      </p:sp>
    </p:spTree>
    <p:extLst>
      <p:ext uri="{BB962C8B-B14F-4D97-AF65-F5344CB8AC3E}">
        <p14:creationId xmlns:p14="http://schemas.microsoft.com/office/powerpoint/2010/main" val="64570078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Obsah s titulkem">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cs-CZ"/>
              <a:t>Kliknutím lze upravit styl.</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a:t>Upravte styly předlohy textu.</a:t>
            </a:r>
          </a:p>
        </p:txBody>
      </p:sp>
      <p:sp>
        <p:nvSpPr>
          <p:cNvPr id="5" name="Date Placeholder 4"/>
          <p:cNvSpPr>
            <a:spLocks noGrp="1"/>
          </p:cNvSpPr>
          <p:nvPr>
            <p:ph type="dt" sz="half" idx="10"/>
          </p:nvPr>
        </p:nvSpPr>
        <p:spPr/>
        <p:txBody>
          <a:bodyPr/>
          <a:lstStyle/>
          <a:p>
            <a:fld id="{21F08B45-21CC-4705-829F-0E2C6668FB16}" type="datetimeFigureOut">
              <a:rPr lang="cs-CZ" smtClean="0"/>
              <a:t>23.09.2021</a:t>
            </a:fld>
            <a:endParaRPr lang="cs-CZ"/>
          </a:p>
        </p:txBody>
      </p:sp>
      <p:sp>
        <p:nvSpPr>
          <p:cNvPr id="6" name="Footer Placeholder 5"/>
          <p:cNvSpPr>
            <a:spLocks noGrp="1"/>
          </p:cNvSpPr>
          <p:nvPr>
            <p:ph type="ftr" sz="quarter" idx="11"/>
          </p:nvPr>
        </p:nvSpPr>
        <p:spPr/>
        <p:txBody>
          <a:bodyPr/>
          <a:lstStyle/>
          <a:p>
            <a:endParaRPr lang="cs-CZ"/>
          </a:p>
        </p:txBody>
      </p:sp>
      <p:sp>
        <p:nvSpPr>
          <p:cNvPr id="7" name="Slide Number Placeholder 6"/>
          <p:cNvSpPr>
            <a:spLocks noGrp="1"/>
          </p:cNvSpPr>
          <p:nvPr>
            <p:ph type="sldNum" sz="quarter" idx="12"/>
          </p:nvPr>
        </p:nvSpPr>
        <p:spPr/>
        <p:txBody>
          <a:bodyPr/>
          <a:lstStyle/>
          <a:p>
            <a:fld id="{AC4966B9-9719-46E5-9616-9FCC96A44DAA}" type="slidenum">
              <a:rPr lang="cs-CZ" smtClean="0"/>
              <a:t>‹#›</a:t>
            </a:fld>
            <a:endParaRPr lang="cs-CZ"/>
          </a:p>
        </p:txBody>
      </p:sp>
    </p:spTree>
    <p:extLst>
      <p:ext uri="{BB962C8B-B14F-4D97-AF65-F5344CB8AC3E}">
        <p14:creationId xmlns:p14="http://schemas.microsoft.com/office/powerpoint/2010/main" val="8447031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Obrázek s titulkem">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cs-CZ"/>
              <a:t>Kliknutím lze upravit styl.</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cs-CZ"/>
              <a:t>Kliknutím na ikonu přidáte obrázek.</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cs-CZ"/>
              <a:t>Upravte styly předlohy textu.</a:t>
            </a:r>
          </a:p>
        </p:txBody>
      </p:sp>
      <p:sp>
        <p:nvSpPr>
          <p:cNvPr id="5" name="Date Placeholder 4"/>
          <p:cNvSpPr>
            <a:spLocks noGrp="1"/>
          </p:cNvSpPr>
          <p:nvPr>
            <p:ph type="dt" sz="half" idx="10"/>
          </p:nvPr>
        </p:nvSpPr>
        <p:spPr/>
        <p:txBody>
          <a:bodyPr/>
          <a:lstStyle/>
          <a:p>
            <a:fld id="{21F08B45-21CC-4705-829F-0E2C6668FB16}" type="datetimeFigureOut">
              <a:rPr lang="cs-CZ" smtClean="0"/>
              <a:t>23.09.2021</a:t>
            </a:fld>
            <a:endParaRPr lang="cs-CZ"/>
          </a:p>
        </p:txBody>
      </p:sp>
      <p:sp>
        <p:nvSpPr>
          <p:cNvPr id="6" name="Footer Placeholder 5"/>
          <p:cNvSpPr>
            <a:spLocks noGrp="1"/>
          </p:cNvSpPr>
          <p:nvPr>
            <p:ph type="ftr" sz="quarter" idx="11"/>
          </p:nvPr>
        </p:nvSpPr>
        <p:spPr/>
        <p:txBody>
          <a:bodyPr/>
          <a:lstStyle/>
          <a:p>
            <a:endParaRPr lang="cs-CZ"/>
          </a:p>
        </p:txBody>
      </p:sp>
      <p:sp>
        <p:nvSpPr>
          <p:cNvPr id="7" name="Slide Number Placeholder 6"/>
          <p:cNvSpPr>
            <a:spLocks noGrp="1"/>
          </p:cNvSpPr>
          <p:nvPr>
            <p:ph type="sldNum" sz="quarter" idx="12"/>
          </p:nvPr>
        </p:nvSpPr>
        <p:spPr/>
        <p:txBody>
          <a:bodyPr/>
          <a:lstStyle/>
          <a:p>
            <a:fld id="{AC4966B9-9719-46E5-9616-9FCC96A44DAA}" type="slidenum">
              <a:rPr lang="cs-CZ" smtClean="0"/>
              <a:t>‹#›</a:t>
            </a:fld>
            <a:endParaRPr lang="cs-CZ"/>
          </a:p>
        </p:txBody>
      </p:sp>
    </p:spTree>
    <p:extLst>
      <p:ext uri="{BB962C8B-B14F-4D97-AF65-F5344CB8AC3E}">
        <p14:creationId xmlns:p14="http://schemas.microsoft.com/office/powerpoint/2010/main" val="421241330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cs-CZ"/>
              <a:t>Kliknutím lze upravit styl.</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cs-CZ"/>
              <a:t>Upravte styly předlohy textu.</a:t>
            </a:r>
          </a:p>
          <a:p>
            <a:pPr lvl="1"/>
            <a:r>
              <a:rPr lang="cs-CZ"/>
              <a:t>Druhá úroveň</a:t>
            </a:r>
          </a:p>
          <a:p>
            <a:pPr lvl="2"/>
            <a:r>
              <a:rPr lang="cs-CZ"/>
              <a:t>Třetí úroveň</a:t>
            </a:r>
          </a:p>
          <a:p>
            <a:pPr lvl="3"/>
            <a:r>
              <a:rPr lang="cs-CZ"/>
              <a:t>Čtvrtá úroveň</a:t>
            </a:r>
          </a:p>
          <a:p>
            <a:pPr lvl="4"/>
            <a:r>
              <a:rPr lang="cs-CZ"/>
              <a:t>Pátá úroveň</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1F08B45-21CC-4705-829F-0E2C6668FB16}" type="datetimeFigureOut">
              <a:rPr lang="cs-CZ" smtClean="0"/>
              <a:t>23.09.2021</a:t>
            </a:fld>
            <a:endParaRPr lang="cs-CZ"/>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cs-CZ"/>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C4966B9-9719-46E5-9616-9FCC96A44DAA}" type="slidenum">
              <a:rPr lang="cs-CZ" smtClean="0"/>
              <a:t>‹#›</a:t>
            </a:fld>
            <a:endParaRPr lang="cs-CZ"/>
          </a:p>
        </p:txBody>
      </p:sp>
    </p:spTree>
    <p:extLst>
      <p:ext uri="{BB962C8B-B14F-4D97-AF65-F5344CB8AC3E}">
        <p14:creationId xmlns:p14="http://schemas.microsoft.com/office/powerpoint/2010/main" val="2153492096"/>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349C2509-C53A-4CAE-97B9-D3D66BCB2A7C}"/>
              </a:ext>
            </a:extLst>
          </p:cNvPr>
          <p:cNvSpPr>
            <a:spLocks noGrp="1"/>
          </p:cNvSpPr>
          <p:nvPr>
            <p:ph type="ctrTitle"/>
          </p:nvPr>
        </p:nvSpPr>
        <p:spPr/>
        <p:txBody>
          <a:bodyPr>
            <a:normAutofit/>
          </a:bodyPr>
          <a:lstStyle/>
          <a:p>
            <a:r>
              <a:rPr lang="cs-CZ" dirty="0" err="1"/>
              <a:t>Videoconference_teachers_September</a:t>
            </a:r>
            <a:r>
              <a:rPr lang="cs-CZ" dirty="0"/>
              <a:t> 23, 2021</a:t>
            </a:r>
          </a:p>
        </p:txBody>
      </p:sp>
      <p:sp>
        <p:nvSpPr>
          <p:cNvPr id="3" name="Podnadpis 2">
            <a:extLst>
              <a:ext uri="{FF2B5EF4-FFF2-40B4-BE49-F238E27FC236}">
                <a16:creationId xmlns:a16="http://schemas.microsoft.com/office/drawing/2014/main" id="{6C995F52-E3F1-47D2-9E15-4771A3333780}"/>
              </a:ext>
            </a:extLst>
          </p:cNvPr>
          <p:cNvSpPr>
            <a:spLocks noGrp="1"/>
          </p:cNvSpPr>
          <p:nvPr>
            <p:ph type="subTitle" idx="1"/>
          </p:nvPr>
        </p:nvSpPr>
        <p:spPr/>
        <p:txBody>
          <a:bodyPr/>
          <a:lstStyle/>
          <a:p>
            <a:endParaRPr lang="cs-CZ"/>
          </a:p>
        </p:txBody>
      </p:sp>
    </p:spTree>
    <p:extLst>
      <p:ext uri="{BB962C8B-B14F-4D97-AF65-F5344CB8AC3E}">
        <p14:creationId xmlns:p14="http://schemas.microsoft.com/office/powerpoint/2010/main" val="140979332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4246FC0D-01AF-495D-BD69-87072DD946A6}"/>
              </a:ext>
            </a:extLst>
          </p:cNvPr>
          <p:cNvSpPr>
            <a:spLocks noGrp="1"/>
          </p:cNvSpPr>
          <p:nvPr>
            <p:ph type="title"/>
          </p:nvPr>
        </p:nvSpPr>
        <p:spPr/>
        <p:txBody>
          <a:bodyPr/>
          <a:lstStyle/>
          <a:p>
            <a:pPr algn="ctr"/>
            <a:r>
              <a:rPr lang="cs-CZ" dirty="0" err="1"/>
              <a:t>Spain</a:t>
            </a:r>
            <a:r>
              <a:rPr lang="cs-CZ" dirty="0"/>
              <a:t>: to-do-list</a:t>
            </a:r>
          </a:p>
        </p:txBody>
      </p:sp>
      <p:sp>
        <p:nvSpPr>
          <p:cNvPr id="3" name="Zástupný symbol pro obsah 2">
            <a:extLst>
              <a:ext uri="{FF2B5EF4-FFF2-40B4-BE49-F238E27FC236}">
                <a16:creationId xmlns:a16="http://schemas.microsoft.com/office/drawing/2014/main" id="{F7FA3E51-10E1-4FC6-B936-8E90EEDD4CC3}"/>
              </a:ext>
            </a:extLst>
          </p:cNvPr>
          <p:cNvSpPr>
            <a:spLocks noGrp="1"/>
          </p:cNvSpPr>
          <p:nvPr>
            <p:ph sz="half" idx="1"/>
          </p:nvPr>
        </p:nvSpPr>
        <p:spPr>
          <a:xfrm>
            <a:off x="838199" y="1825625"/>
            <a:ext cx="10964159" cy="4351338"/>
          </a:xfrm>
        </p:spPr>
        <p:txBody>
          <a:bodyPr>
            <a:normAutofit fontScale="62500" lnSpcReduction="20000"/>
          </a:bodyPr>
          <a:lstStyle/>
          <a:p>
            <a:r>
              <a:rPr lang="en-US" b="1" u="sng" dirty="0"/>
              <a:t>Task No.1</a:t>
            </a:r>
            <a:r>
              <a:rPr lang="cs-CZ" b="1" u="sng" dirty="0"/>
              <a:t> (</a:t>
            </a:r>
            <a:r>
              <a:rPr lang="cs-CZ" b="1" u="sng" dirty="0" err="1"/>
              <a:t>September</a:t>
            </a:r>
            <a:r>
              <a:rPr lang="cs-CZ" b="1" u="sng" dirty="0"/>
              <a:t>/</a:t>
            </a:r>
            <a:r>
              <a:rPr lang="cs-CZ" b="1" u="sng" dirty="0" err="1"/>
              <a:t>October</a:t>
            </a:r>
            <a:r>
              <a:rPr lang="cs-CZ" b="1" u="sng" dirty="0"/>
              <a:t>)</a:t>
            </a:r>
            <a:endParaRPr lang="en-US" dirty="0"/>
          </a:p>
          <a:p>
            <a:pPr fontAlgn="base"/>
            <a:r>
              <a:rPr lang="en-US" b="1" dirty="0"/>
              <a:t>Introduction</a:t>
            </a:r>
            <a:r>
              <a:rPr lang="en-US" u="sng" dirty="0"/>
              <a:t>. </a:t>
            </a:r>
            <a:r>
              <a:rPr lang="en-US" dirty="0"/>
              <a:t>Spain introduces the topic with a presentation (summary) in which the topic to work is exposed: importance of green areas and urban trees for the improvement of quality of life and sustainability in the school and city environment.</a:t>
            </a:r>
          </a:p>
          <a:p>
            <a:pPr fontAlgn="base"/>
            <a:r>
              <a:rPr lang="en-US" b="1" dirty="0"/>
              <a:t>Check our nearest green spaces</a:t>
            </a:r>
            <a:r>
              <a:rPr lang="en-US" dirty="0"/>
              <a:t>. From here, each country should reflect on the public spaces close to the students in their day to day (squares, streets, schoolyard, ...).</a:t>
            </a:r>
          </a:p>
          <a:p>
            <a:pPr fontAlgn="base"/>
            <a:br>
              <a:rPr lang="en-US" dirty="0"/>
            </a:br>
            <a:r>
              <a:rPr lang="en-US" b="1" dirty="0"/>
              <a:t>Take images or videos</a:t>
            </a:r>
            <a:r>
              <a:rPr lang="en-US" dirty="0"/>
              <a:t> (according to preference) of the spaces that will be studied to prepare a presentation later.</a:t>
            </a:r>
          </a:p>
          <a:p>
            <a:br>
              <a:rPr lang="en-US" dirty="0"/>
            </a:br>
            <a:r>
              <a:rPr lang="en-US" dirty="0"/>
              <a:t>This phase should be used to reflect on the role that green spaces play and in what state they are. Questions can be raised such as: in our specific case, how do these spaces improve our quality of life? Are the spaces we have enough? What problems (if any) do we detect? What should be improved? Should I have more spaces in my neighborhood, or in my school?</a:t>
            </a:r>
          </a:p>
          <a:p>
            <a:br>
              <a:rPr lang="en-US" dirty="0"/>
            </a:br>
            <a:r>
              <a:rPr lang="en-US" dirty="0"/>
              <a:t>It is an open work, in which each country can orient its analysis more towards some aspects than others, according to its reality.</a:t>
            </a:r>
          </a:p>
          <a:p>
            <a:br>
              <a:rPr lang="en-US" dirty="0"/>
            </a:br>
            <a:endParaRPr lang="cs-CZ" dirty="0"/>
          </a:p>
        </p:txBody>
      </p:sp>
      <p:sp>
        <p:nvSpPr>
          <p:cNvPr id="4" name="Zástupný symbol pro obsah 3">
            <a:extLst>
              <a:ext uri="{FF2B5EF4-FFF2-40B4-BE49-F238E27FC236}">
                <a16:creationId xmlns:a16="http://schemas.microsoft.com/office/drawing/2014/main" id="{2A1572BC-A090-4558-B17A-4983CA2A4EBC}"/>
              </a:ext>
            </a:extLst>
          </p:cNvPr>
          <p:cNvSpPr>
            <a:spLocks noGrp="1"/>
          </p:cNvSpPr>
          <p:nvPr>
            <p:ph sz="half" idx="2"/>
          </p:nvPr>
        </p:nvSpPr>
        <p:spPr/>
        <p:txBody>
          <a:bodyPr>
            <a:normAutofit fontScale="62500" lnSpcReduction="20000"/>
          </a:bodyPr>
          <a:lstStyle/>
          <a:p>
            <a:endParaRPr lang="cs-CZ"/>
          </a:p>
        </p:txBody>
      </p:sp>
    </p:spTree>
    <p:extLst>
      <p:ext uri="{BB962C8B-B14F-4D97-AF65-F5344CB8AC3E}">
        <p14:creationId xmlns:p14="http://schemas.microsoft.com/office/powerpoint/2010/main" val="312499919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4246FC0D-01AF-495D-BD69-87072DD946A6}"/>
              </a:ext>
            </a:extLst>
          </p:cNvPr>
          <p:cNvSpPr>
            <a:spLocks noGrp="1"/>
          </p:cNvSpPr>
          <p:nvPr>
            <p:ph type="title"/>
          </p:nvPr>
        </p:nvSpPr>
        <p:spPr/>
        <p:txBody>
          <a:bodyPr/>
          <a:lstStyle/>
          <a:p>
            <a:pPr algn="ctr"/>
            <a:r>
              <a:rPr lang="cs-CZ" dirty="0" err="1"/>
              <a:t>Spain</a:t>
            </a:r>
            <a:r>
              <a:rPr lang="cs-CZ" dirty="0"/>
              <a:t>: to-do-list</a:t>
            </a:r>
          </a:p>
        </p:txBody>
      </p:sp>
      <p:sp>
        <p:nvSpPr>
          <p:cNvPr id="3" name="Zástupný symbol pro obsah 2">
            <a:extLst>
              <a:ext uri="{FF2B5EF4-FFF2-40B4-BE49-F238E27FC236}">
                <a16:creationId xmlns:a16="http://schemas.microsoft.com/office/drawing/2014/main" id="{F7FA3E51-10E1-4FC6-B936-8E90EEDD4CC3}"/>
              </a:ext>
            </a:extLst>
          </p:cNvPr>
          <p:cNvSpPr>
            <a:spLocks noGrp="1"/>
          </p:cNvSpPr>
          <p:nvPr>
            <p:ph sz="half" idx="1"/>
          </p:nvPr>
        </p:nvSpPr>
        <p:spPr>
          <a:xfrm>
            <a:off x="838199" y="1825625"/>
            <a:ext cx="10964159" cy="4351338"/>
          </a:xfrm>
        </p:spPr>
        <p:txBody>
          <a:bodyPr>
            <a:normAutofit/>
          </a:bodyPr>
          <a:lstStyle/>
          <a:p>
            <a:r>
              <a:rPr lang="en-US" b="1" u="sng" dirty="0"/>
              <a:t>Task No.2 </a:t>
            </a:r>
            <a:r>
              <a:rPr lang="cs-CZ" b="1" u="sng" dirty="0"/>
              <a:t>(</a:t>
            </a:r>
            <a:r>
              <a:rPr lang="cs-CZ" b="1" u="sng" dirty="0" err="1"/>
              <a:t>September</a:t>
            </a:r>
            <a:r>
              <a:rPr lang="cs-CZ" b="1" u="sng" dirty="0"/>
              <a:t>, </a:t>
            </a:r>
            <a:r>
              <a:rPr lang="cs-CZ" b="1" u="sng" dirty="0" err="1"/>
              <a:t>October</a:t>
            </a:r>
            <a:r>
              <a:rPr lang="cs-CZ" b="1" u="sng" dirty="0"/>
              <a:t>)</a:t>
            </a:r>
            <a:endParaRPr lang="en-US" dirty="0"/>
          </a:p>
          <a:p>
            <a:r>
              <a:rPr lang="en-US" u="sng" dirty="0"/>
              <a:t>Working on a presentation</a:t>
            </a:r>
            <a:endParaRPr lang="en-US" dirty="0"/>
          </a:p>
          <a:p>
            <a:pPr fontAlgn="base"/>
            <a:r>
              <a:rPr lang="en-US" dirty="0"/>
              <a:t>Students will prepare a presentation using the digital tool of their choice (Power Point, video, Genially, etc.). Here they will show the result of their research and reflection on the green spaces of their surroundings.</a:t>
            </a:r>
          </a:p>
          <a:p>
            <a:pPr fontAlgn="base"/>
            <a:r>
              <a:rPr lang="en-US" dirty="0"/>
              <a:t>The presentation can include a final section with proposals for improvement (if any)</a:t>
            </a:r>
          </a:p>
          <a:p>
            <a:endParaRPr lang="cs-CZ" dirty="0"/>
          </a:p>
        </p:txBody>
      </p:sp>
      <p:sp>
        <p:nvSpPr>
          <p:cNvPr id="4" name="Zástupný symbol pro obsah 3">
            <a:extLst>
              <a:ext uri="{FF2B5EF4-FFF2-40B4-BE49-F238E27FC236}">
                <a16:creationId xmlns:a16="http://schemas.microsoft.com/office/drawing/2014/main" id="{2A1572BC-A090-4558-B17A-4983CA2A4EBC}"/>
              </a:ext>
            </a:extLst>
          </p:cNvPr>
          <p:cNvSpPr>
            <a:spLocks noGrp="1"/>
          </p:cNvSpPr>
          <p:nvPr>
            <p:ph sz="half" idx="2"/>
          </p:nvPr>
        </p:nvSpPr>
        <p:spPr/>
        <p:txBody>
          <a:bodyPr>
            <a:normAutofit/>
          </a:bodyPr>
          <a:lstStyle/>
          <a:p>
            <a:endParaRPr lang="cs-CZ"/>
          </a:p>
        </p:txBody>
      </p:sp>
    </p:spTree>
    <p:extLst>
      <p:ext uri="{BB962C8B-B14F-4D97-AF65-F5344CB8AC3E}">
        <p14:creationId xmlns:p14="http://schemas.microsoft.com/office/powerpoint/2010/main" val="111718471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4246FC0D-01AF-495D-BD69-87072DD946A6}"/>
              </a:ext>
            </a:extLst>
          </p:cNvPr>
          <p:cNvSpPr>
            <a:spLocks noGrp="1"/>
          </p:cNvSpPr>
          <p:nvPr>
            <p:ph type="title"/>
          </p:nvPr>
        </p:nvSpPr>
        <p:spPr/>
        <p:txBody>
          <a:bodyPr/>
          <a:lstStyle/>
          <a:p>
            <a:pPr algn="ctr"/>
            <a:r>
              <a:rPr lang="cs-CZ" dirty="0" err="1"/>
              <a:t>Spain</a:t>
            </a:r>
            <a:r>
              <a:rPr lang="cs-CZ" dirty="0"/>
              <a:t>: to-do-list</a:t>
            </a:r>
          </a:p>
        </p:txBody>
      </p:sp>
      <p:sp>
        <p:nvSpPr>
          <p:cNvPr id="3" name="Zástupný symbol pro obsah 2">
            <a:extLst>
              <a:ext uri="{FF2B5EF4-FFF2-40B4-BE49-F238E27FC236}">
                <a16:creationId xmlns:a16="http://schemas.microsoft.com/office/drawing/2014/main" id="{F7FA3E51-10E1-4FC6-B936-8E90EEDD4CC3}"/>
              </a:ext>
            </a:extLst>
          </p:cNvPr>
          <p:cNvSpPr>
            <a:spLocks noGrp="1"/>
          </p:cNvSpPr>
          <p:nvPr>
            <p:ph sz="half" idx="1"/>
          </p:nvPr>
        </p:nvSpPr>
        <p:spPr>
          <a:xfrm>
            <a:off x="838199" y="1825625"/>
            <a:ext cx="10964159" cy="4351338"/>
          </a:xfrm>
        </p:spPr>
        <p:txBody>
          <a:bodyPr>
            <a:normAutofit/>
          </a:bodyPr>
          <a:lstStyle/>
          <a:p>
            <a:r>
              <a:rPr lang="en-US" b="1" u="sng" dirty="0"/>
              <a:t>Task No.3</a:t>
            </a:r>
            <a:r>
              <a:rPr lang="cs-CZ" b="1" u="sng" dirty="0"/>
              <a:t> (</a:t>
            </a:r>
            <a:r>
              <a:rPr lang="cs-CZ" b="1" u="sng" dirty="0" err="1"/>
              <a:t>November</a:t>
            </a:r>
            <a:r>
              <a:rPr lang="cs-CZ" b="1" u="sng" dirty="0"/>
              <a:t>)</a:t>
            </a:r>
            <a:endParaRPr lang="en-US" dirty="0"/>
          </a:p>
          <a:p>
            <a:pPr fontAlgn="base"/>
            <a:r>
              <a:rPr lang="en-US" dirty="0"/>
              <a:t> </a:t>
            </a:r>
            <a:r>
              <a:rPr lang="en-US" dirty="0" err="1"/>
              <a:t>Renaturalize</a:t>
            </a:r>
            <a:r>
              <a:rPr lang="en-US" dirty="0"/>
              <a:t> a school space. Each country will create a green space in its educational center. The type of intervention may vary depending on the characteristics of each school. For example: create a small garden, plant some trees in the yard, recover a damaged garden, install planters, school garden, intervention in indoor spaces such as classrooms, etc.)</a:t>
            </a:r>
          </a:p>
          <a:p>
            <a:pPr fontAlgn="base"/>
            <a:br>
              <a:rPr lang="en-US" dirty="0"/>
            </a:br>
            <a:r>
              <a:rPr lang="en-US" dirty="0"/>
              <a:t>Images will be taken before and after the area where the action will be taken to document the process.</a:t>
            </a:r>
          </a:p>
          <a:p>
            <a:endParaRPr lang="cs-CZ" dirty="0"/>
          </a:p>
        </p:txBody>
      </p:sp>
      <p:sp>
        <p:nvSpPr>
          <p:cNvPr id="4" name="Zástupný symbol pro obsah 3">
            <a:extLst>
              <a:ext uri="{FF2B5EF4-FFF2-40B4-BE49-F238E27FC236}">
                <a16:creationId xmlns:a16="http://schemas.microsoft.com/office/drawing/2014/main" id="{2A1572BC-A090-4558-B17A-4983CA2A4EBC}"/>
              </a:ext>
            </a:extLst>
          </p:cNvPr>
          <p:cNvSpPr>
            <a:spLocks noGrp="1"/>
          </p:cNvSpPr>
          <p:nvPr>
            <p:ph sz="half" idx="2"/>
          </p:nvPr>
        </p:nvSpPr>
        <p:spPr/>
        <p:txBody>
          <a:bodyPr>
            <a:normAutofit/>
          </a:bodyPr>
          <a:lstStyle/>
          <a:p>
            <a:endParaRPr lang="cs-CZ"/>
          </a:p>
        </p:txBody>
      </p:sp>
    </p:spTree>
    <p:extLst>
      <p:ext uri="{BB962C8B-B14F-4D97-AF65-F5344CB8AC3E}">
        <p14:creationId xmlns:p14="http://schemas.microsoft.com/office/powerpoint/2010/main" val="215580876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4246FC0D-01AF-495D-BD69-87072DD946A6}"/>
              </a:ext>
            </a:extLst>
          </p:cNvPr>
          <p:cNvSpPr>
            <a:spLocks noGrp="1"/>
          </p:cNvSpPr>
          <p:nvPr>
            <p:ph type="title"/>
          </p:nvPr>
        </p:nvSpPr>
        <p:spPr/>
        <p:txBody>
          <a:bodyPr/>
          <a:lstStyle/>
          <a:p>
            <a:pPr algn="ctr"/>
            <a:r>
              <a:rPr lang="cs-CZ" dirty="0" err="1"/>
              <a:t>Spain</a:t>
            </a:r>
            <a:r>
              <a:rPr lang="cs-CZ" dirty="0"/>
              <a:t>: to-do-list</a:t>
            </a:r>
          </a:p>
        </p:txBody>
      </p:sp>
      <p:sp>
        <p:nvSpPr>
          <p:cNvPr id="3" name="Zástupný symbol pro obsah 2">
            <a:extLst>
              <a:ext uri="{FF2B5EF4-FFF2-40B4-BE49-F238E27FC236}">
                <a16:creationId xmlns:a16="http://schemas.microsoft.com/office/drawing/2014/main" id="{F7FA3E51-10E1-4FC6-B936-8E90EEDD4CC3}"/>
              </a:ext>
            </a:extLst>
          </p:cNvPr>
          <p:cNvSpPr>
            <a:spLocks noGrp="1"/>
          </p:cNvSpPr>
          <p:nvPr>
            <p:ph sz="half" idx="1"/>
          </p:nvPr>
        </p:nvSpPr>
        <p:spPr>
          <a:xfrm>
            <a:off x="838199" y="1825625"/>
            <a:ext cx="10964159" cy="4351338"/>
          </a:xfrm>
        </p:spPr>
        <p:txBody>
          <a:bodyPr>
            <a:normAutofit fontScale="62500" lnSpcReduction="20000"/>
          </a:bodyPr>
          <a:lstStyle/>
          <a:p>
            <a:r>
              <a:rPr lang="en-US" b="1" u="sng" dirty="0"/>
              <a:t>Contents of the Mobility </a:t>
            </a:r>
            <a:endParaRPr lang="en-US" dirty="0"/>
          </a:p>
          <a:p>
            <a:r>
              <a:rPr lang="en-US" u="sng" dirty="0"/>
              <a:t>Workshop No.1</a:t>
            </a:r>
            <a:endParaRPr lang="en-US" dirty="0"/>
          </a:p>
          <a:p>
            <a:r>
              <a:rPr lang="en-US" dirty="0"/>
              <a:t>The work done in task 2 (video, presentation) will be presented</a:t>
            </a:r>
          </a:p>
          <a:p>
            <a:r>
              <a:rPr lang="en-US" u="sng" dirty="0"/>
              <a:t>Workshop No.2</a:t>
            </a:r>
            <a:endParaRPr lang="en-US" dirty="0"/>
          </a:p>
          <a:p>
            <a:r>
              <a:rPr lang="en-US" dirty="0"/>
              <a:t>Digital materials will be created to expose the benefits of woodland and green areas in urban settings and in the school environment. It can be an interactive image (Genially or similar), or the creation of posters or infographics.</a:t>
            </a:r>
          </a:p>
          <a:p>
            <a:r>
              <a:rPr lang="en-US" u="sng" dirty="0"/>
              <a:t>Workshop No.3</a:t>
            </a:r>
            <a:endParaRPr lang="en-US" dirty="0"/>
          </a:p>
          <a:p>
            <a:r>
              <a:rPr lang="en-US" dirty="0"/>
              <a:t>Reforestation with native species in a degraded space. It will be held outside our center.</a:t>
            </a:r>
          </a:p>
          <a:p>
            <a:r>
              <a:rPr lang="en-US" u="sng" dirty="0"/>
              <a:t>Workshop No.4</a:t>
            </a:r>
            <a:endParaRPr lang="en-US" dirty="0"/>
          </a:p>
          <a:p>
            <a:r>
              <a:rPr lang="en-US" dirty="0"/>
              <a:t>Visit to Sierra </a:t>
            </a:r>
            <a:r>
              <a:rPr lang="en-US" dirty="0" err="1"/>
              <a:t>Espuña</a:t>
            </a:r>
            <a:r>
              <a:rPr lang="en-US" dirty="0"/>
              <a:t> (Ricardo </a:t>
            </a:r>
            <a:r>
              <a:rPr lang="en-US" dirty="0" err="1"/>
              <a:t>Codorniú</a:t>
            </a:r>
            <a:r>
              <a:rPr lang="en-US" dirty="0"/>
              <a:t> Visitor Center) to discover a natural area that has become an example of forest recovery, after reaching a state of almost total loss of its vegetation cover at the end of the 19th century. It currently has several environmental protection figures for its high ecological value.</a:t>
            </a:r>
          </a:p>
          <a:p>
            <a:br>
              <a:rPr lang="en-US" dirty="0"/>
            </a:br>
            <a:endParaRPr lang="cs-CZ" dirty="0"/>
          </a:p>
        </p:txBody>
      </p:sp>
      <p:sp>
        <p:nvSpPr>
          <p:cNvPr id="4" name="Zástupný symbol pro obsah 3">
            <a:extLst>
              <a:ext uri="{FF2B5EF4-FFF2-40B4-BE49-F238E27FC236}">
                <a16:creationId xmlns:a16="http://schemas.microsoft.com/office/drawing/2014/main" id="{2A1572BC-A090-4558-B17A-4983CA2A4EBC}"/>
              </a:ext>
            </a:extLst>
          </p:cNvPr>
          <p:cNvSpPr>
            <a:spLocks noGrp="1"/>
          </p:cNvSpPr>
          <p:nvPr>
            <p:ph sz="half" idx="2"/>
          </p:nvPr>
        </p:nvSpPr>
        <p:spPr/>
        <p:txBody>
          <a:bodyPr>
            <a:normAutofit fontScale="62500" lnSpcReduction="20000"/>
          </a:bodyPr>
          <a:lstStyle/>
          <a:p>
            <a:endParaRPr lang="cs-CZ"/>
          </a:p>
        </p:txBody>
      </p:sp>
    </p:spTree>
    <p:extLst>
      <p:ext uri="{BB962C8B-B14F-4D97-AF65-F5344CB8AC3E}">
        <p14:creationId xmlns:p14="http://schemas.microsoft.com/office/powerpoint/2010/main" val="423166674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D4FFBE7D-6825-4803-9FB5-700325603190}"/>
              </a:ext>
            </a:extLst>
          </p:cNvPr>
          <p:cNvSpPr>
            <a:spLocks noGrp="1"/>
          </p:cNvSpPr>
          <p:nvPr>
            <p:ph type="ctrTitle"/>
          </p:nvPr>
        </p:nvSpPr>
        <p:spPr/>
        <p:txBody>
          <a:bodyPr>
            <a:normAutofit fontScale="90000"/>
          </a:bodyPr>
          <a:lstStyle/>
          <a:p>
            <a:r>
              <a:rPr lang="cs-CZ"/>
              <a:t>VIDEOCONFERENCES THAT HAVE NOT BEEN REALIZED YET</a:t>
            </a:r>
            <a:endParaRPr lang="cs-CZ" dirty="0"/>
          </a:p>
        </p:txBody>
      </p:sp>
      <p:sp>
        <p:nvSpPr>
          <p:cNvPr id="3" name="Podnadpis 2">
            <a:extLst>
              <a:ext uri="{FF2B5EF4-FFF2-40B4-BE49-F238E27FC236}">
                <a16:creationId xmlns:a16="http://schemas.microsoft.com/office/drawing/2014/main" id="{C1E2F43C-73DC-49E2-A3D8-335596E5895D}"/>
              </a:ext>
            </a:extLst>
          </p:cNvPr>
          <p:cNvSpPr>
            <a:spLocks noGrp="1"/>
          </p:cNvSpPr>
          <p:nvPr>
            <p:ph type="subTitle" idx="1"/>
          </p:nvPr>
        </p:nvSpPr>
        <p:spPr/>
        <p:txBody>
          <a:bodyPr/>
          <a:lstStyle/>
          <a:p>
            <a:endParaRPr lang="cs-CZ"/>
          </a:p>
        </p:txBody>
      </p:sp>
    </p:spTree>
    <p:extLst>
      <p:ext uri="{BB962C8B-B14F-4D97-AF65-F5344CB8AC3E}">
        <p14:creationId xmlns:p14="http://schemas.microsoft.com/office/powerpoint/2010/main" val="88686174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71796E8E-EADD-42C5-B005-1FE7C3439BC2}"/>
              </a:ext>
            </a:extLst>
          </p:cNvPr>
          <p:cNvSpPr>
            <a:spLocks noGrp="1"/>
          </p:cNvSpPr>
          <p:nvPr>
            <p:ph type="title"/>
          </p:nvPr>
        </p:nvSpPr>
        <p:spPr/>
        <p:txBody>
          <a:bodyPr/>
          <a:lstStyle/>
          <a:p>
            <a:pPr algn="ctr"/>
            <a:r>
              <a:rPr lang="cs-CZ" dirty="0" err="1"/>
              <a:t>Extension</a:t>
            </a:r>
            <a:r>
              <a:rPr lang="cs-CZ" dirty="0"/>
              <a:t> </a:t>
            </a:r>
            <a:r>
              <a:rPr lang="cs-CZ" dirty="0" err="1"/>
              <a:t>of</a:t>
            </a:r>
            <a:r>
              <a:rPr lang="cs-CZ" dirty="0"/>
              <a:t> </a:t>
            </a:r>
            <a:r>
              <a:rPr lang="cs-CZ" dirty="0" err="1"/>
              <a:t>the</a:t>
            </a:r>
            <a:r>
              <a:rPr lang="cs-CZ" dirty="0"/>
              <a:t> </a:t>
            </a:r>
            <a:r>
              <a:rPr lang="cs-CZ" dirty="0" err="1"/>
              <a:t>project</a:t>
            </a:r>
            <a:endParaRPr lang="cs-CZ" dirty="0"/>
          </a:p>
        </p:txBody>
      </p:sp>
      <p:sp>
        <p:nvSpPr>
          <p:cNvPr id="3" name="Zástupný obsah 2">
            <a:extLst>
              <a:ext uri="{FF2B5EF4-FFF2-40B4-BE49-F238E27FC236}">
                <a16:creationId xmlns:a16="http://schemas.microsoft.com/office/drawing/2014/main" id="{943A476F-1118-4BF8-8180-117CFA819858}"/>
              </a:ext>
            </a:extLst>
          </p:cNvPr>
          <p:cNvSpPr>
            <a:spLocks noGrp="1"/>
          </p:cNvSpPr>
          <p:nvPr>
            <p:ph idx="1"/>
          </p:nvPr>
        </p:nvSpPr>
        <p:spPr/>
        <p:txBody>
          <a:bodyPr/>
          <a:lstStyle/>
          <a:p>
            <a:pPr algn="ctr"/>
            <a:r>
              <a:rPr lang="cs-CZ" dirty="0" err="1"/>
              <a:t>The</a:t>
            </a:r>
            <a:r>
              <a:rPr lang="cs-CZ" dirty="0"/>
              <a:t> end </a:t>
            </a:r>
            <a:r>
              <a:rPr lang="cs-CZ" dirty="0" err="1"/>
              <a:t>of</a:t>
            </a:r>
            <a:r>
              <a:rPr lang="cs-CZ" dirty="0"/>
              <a:t> </a:t>
            </a:r>
            <a:r>
              <a:rPr lang="cs-CZ" dirty="0" err="1"/>
              <a:t>the</a:t>
            </a:r>
            <a:r>
              <a:rPr lang="cs-CZ" dirty="0"/>
              <a:t> </a:t>
            </a:r>
            <a:r>
              <a:rPr lang="cs-CZ" dirty="0" err="1"/>
              <a:t>project</a:t>
            </a:r>
            <a:r>
              <a:rPr lang="cs-CZ" dirty="0"/>
              <a:t> </a:t>
            </a:r>
            <a:r>
              <a:rPr lang="cs-CZ" dirty="0" err="1"/>
              <a:t>now</a:t>
            </a:r>
            <a:r>
              <a:rPr lang="cs-CZ" dirty="0"/>
              <a:t>: August 31, 2022</a:t>
            </a:r>
          </a:p>
          <a:p>
            <a:pPr algn="ctr"/>
            <a:r>
              <a:rPr lang="cs-CZ" dirty="0" err="1"/>
              <a:t>Suggested</a:t>
            </a:r>
            <a:r>
              <a:rPr lang="cs-CZ" dirty="0"/>
              <a:t> end </a:t>
            </a:r>
            <a:r>
              <a:rPr lang="cs-CZ" dirty="0" err="1"/>
              <a:t>of</a:t>
            </a:r>
            <a:r>
              <a:rPr lang="cs-CZ" dirty="0"/>
              <a:t> </a:t>
            </a:r>
            <a:r>
              <a:rPr lang="cs-CZ" dirty="0" err="1"/>
              <a:t>the</a:t>
            </a:r>
            <a:r>
              <a:rPr lang="cs-CZ" dirty="0"/>
              <a:t> </a:t>
            </a:r>
            <a:r>
              <a:rPr lang="cs-CZ" dirty="0" err="1"/>
              <a:t>project</a:t>
            </a:r>
            <a:r>
              <a:rPr lang="cs-CZ" dirty="0"/>
              <a:t>: August 31, 2023</a:t>
            </a:r>
          </a:p>
          <a:p>
            <a:pPr algn="ctr"/>
            <a:r>
              <a:rPr lang="cs-CZ" dirty="0" err="1">
                <a:solidFill>
                  <a:srgbClr val="FF0000"/>
                </a:solidFill>
              </a:rPr>
              <a:t>Does</a:t>
            </a:r>
            <a:r>
              <a:rPr lang="cs-CZ" dirty="0">
                <a:solidFill>
                  <a:srgbClr val="FF0000"/>
                </a:solidFill>
              </a:rPr>
              <a:t> </a:t>
            </a:r>
            <a:r>
              <a:rPr lang="cs-CZ" dirty="0" err="1">
                <a:solidFill>
                  <a:srgbClr val="FF0000"/>
                </a:solidFill>
              </a:rPr>
              <a:t>everybody</a:t>
            </a:r>
            <a:r>
              <a:rPr lang="cs-CZ" dirty="0">
                <a:solidFill>
                  <a:srgbClr val="FF0000"/>
                </a:solidFill>
              </a:rPr>
              <a:t> </a:t>
            </a:r>
            <a:r>
              <a:rPr lang="cs-CZ" dirty="0" err="1">
                <a:solidFill>
                  <a:srgbClr val="FF0000"/>
                </a:solidFill>
              </a:rPr>
              <a:t>agree</a:t>
            </a:r>
            <a:r>
              <a:rPr lang="cs-CZ" dirty="0">
                <a:solidFill>
                  <a:srgbClr val="FF0000"/>
                </a:solidFill>
              </a:rPr>
              <a:t>?</a:t>
            </a:r>
          </a:p>
          <a:p>
            <a:pPr marL="0" indent="0" algn="ctr">
              <a:buNone/>
            </a:pPr>
            <a:r>
              <a:rPr lang="cs-CZ" u="sng" dirty="0"/>
              <a:t>MOBILITIES = </a:t>
            </a:r>
            <a:r>
              <a:rPr lang="cs-CZ" u="sng" dirty="0" err="1"/>
              <a:t>till</a:t>
            </a:r>
            <a:r>
              <a:rPr lang="cs-CZ" u="sng" dirty="0"/>
              <a:t> </a:t>
            </a:r>
            <a:r>
              <a:rPr lang="cs-CZ" u="sng" dirty="0" err="1"/>
              <a:t>now</a:t>
            </a:r>
            <a:r>
              <a:rPr lang="cs-CZ" u="sng" dirty="0"/>
              <a:t> </a:t>
            </a:r>
            <a:r>
              <a:rPr lang="cs-CZ" u="sng" dirty="0" err="1"/>
              <a:t>we</a:t>
            </a:r>
            <a:r>
              <a:rPr lang="cs-CZ" u="sng" dirty="0"/>
              <a:t> </a:t>
            </a:r>
            <a:r>
              <a:rPr lang="cs-CZ" u="sng" dirty="0" err="1"/>
              <a:t>have</a:t>
            </a:r>
            <a:r>
              <a:rPr lang="cs-CZ" u="sng" dirty="0"/>
              <a:t> not </a:t>
            </a:r>
            <a:r>
              <a:rPr lang="cs-CZ" u="sng" dirty="0" err="1"/>
              <a:t>realized</a:t>
            </a:r>
            <a:r>
              <a:rPr lang="cs-CZ" u="sng" dirty="0"/>
              <a:t> </a:t>
            </a:r>
            <a:r>
              <a:rPr lang="cs-CZ" u="sng" dirty="0" err="1"/>
              <a:t>the</a:t>
            </a:r>
            <a:r>
              <a:rPr lang="cs-CZ" u="sng" dirty="0"/>
              <a:t> </a:t>
            </a:r>
            <a:r>
              <a:rPr lang="cs-CZ" u="sng" dirty="0" err="1"/>
              <a:t>following</a:t>
            </a:r>
            <a:r>
              <a:rPr lang="cs-CZ" u="sng" dirty="0"/>
              <a:t> </a:t>
            </a:r>
            <a:r>
              <a:rPr lang="cs-CZ" u="sng" dirty="0" err="1"/>
              <a:t>mobilities</a:t>
            </a:r>
            <a:r>
              <a:rPr lang="cs-CZ" u="sng" dirty="0"/>
              <a:t>:</a:t>
            </a:r>
          </a:p>
          <a:p>
            <a:pPr marL="0" indent="0" algn="ctr">
              <a:buNone/>
            </a:pPr>
            <a:r>
              <a:rPr lang="cs-CZ" dirty="0"/>
              <a:t>C1 = </a:t>
            </a:r>
            <a:r>
              <a:rPr lang="cs-CZ" dirty="0" err="1"/>
              <a:t>The</a:t>
            </a:r>
            <a:r>
              <a:rPr lang="cs-CZ" dirty="0"/>
              <a:t> CR (</a:t>
            </a:r>
            <a:r>
              <a:rPr lang="cs-CZ" dirty="0" err="1"/>
              <a:t>December</a:t>
            </a:r>
            <a:r>
              <a:rPr lang="cs-CZ" dirty="0"/>
              <a:t> 2020)</a:t>
            </a:r>
          </a:p>
          <a:p>
            <a:pPr marL="0" indent="0" algn="ctr">
              <a:buNone/>
            </a:pPr>
            <a:r>
              <a:rPr lang="cs-CZ" dirty="0"/>
              <a:t>C2 = </a:t>
            </a:r>
            <a:r>
              <a:rPr lang="cs-CZ" dirty="0" err="1"/>
              <a:t>Denmark</a:t>
            </a:r>
            <a:r>
              <a:rPr lang="cs-CZ" dirty="0"/>
              <a:t> (</a:t>
            </a:r>
            <a:r>
              <a:rPr lang="cs-CZ" dirty="0" err="1"/>
              <a:t>April</a:t>
            </a:r>
            <a:r>
              <a:rPr lang="cs-CZ" dirty="0"/>
              <a:t> 2021)</a:t>
            </a:r>
          </a:p>
          <a:p>
            <a:pPr marL="0" indent="0" algn="ctr">
              <a:buNone/>
            </a:pPr>
            <a:endParaRPr lang="cs-CZ" dirty="0"/>
          </a:p>
        </p:txBody>
      </p:sp>
    </p:spTree>
    <p:extLst>
      <p:ext uri="{BB962C8B-B14F-4D97-AF65-F5344CB8AC3E}">
        <p14:creationId xmlns:p14="http://schemas.microsoft.com/office/powerpoint/2010/main" val="110183540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8F6B2584-0340-4EE2-8F0A-E4BDB5C89417}"/>
              </a:ext>
            </a:extLst>
          </p:cNvPr>
          <p:cNvSpPr>
            <a:spLocks noGrp="1"/>
          </p:cNvSpPr>
          <p:nvPr>
            <p:ph type="title"/>
          </p:nvPr>
        </p:nvSpPr>
        <p:spPr/>
        <p:txBody>
          <a:bodyPr/>
          <a:lstStyle/>
          <a:p>
            <a:pPr algn="ctr"/>
            <a:endParaRPr lang="cs-CZ" dirty="0"/>
          </a:p>
        </p:txBody>
      </p:sp>
      <p:sp>
        <p:nvSpPr>
          <p:cNvPr id="3" name="Zástupný obsah 2">
            <a:extLst>
              <a:ext uri="{FF2B5EF4-FFF2-40B4-BE49-F238E27FC236}">
                <a16:creationId xmlns:a16="http://schemas.microsoft.com/office/drawing/2014/main" id="{165FBF28-7C0A-47EA-8941-8CF40E501513}"/>
              </a:ext>
            </a:extLst>
          </p:cNvPr>
          <p:cNvSpPr>
            <a:spLocks noGrp="1"/>
          </p:cNvSpPr>
          <p:nvPr>
            <p:ph idx="1"/>
          </p:nvPr>
        </p:nvSpPr>
        <p:spPr>
          <a:xfrm>
            <a:off x="838200" y="457200"/>
            <a:ext cx="10515600" cy="5719763"/>
          </a:xfrm>
        </p:spPr>
        <p:txBody>
          <a:bodyPr/>
          <a:lstStyle/>
          <a:p>
            <a:pPr marL="0" indent="0" algn="ctr">
              <a:buNone/>
            </a:pPr>
            <a:r>
              <a:rPr lang="cs-CZ" u="sng" dirty="0"/>
              <a:t>EXTENSION OF THE PROJECT</a:t>
            </a:r>
            <a:r>
              <a:rPr lang="cs-CZ" dirty="0"/>
              <a:t>:</a:t>
            </a:r>
          </a:p>
          <a:p>
            <a:pPr marL="0" indent="0" algn="ctr">
              <a:buNone/>
            </a:pPr>
            <a:r>
              <a:rPr lang="cs-CZ" dirty="0"/>
              <a:t>ONE YEAR</a:t>
            </a:r>
          </a:p>
          <a:p>
            <a:pPr marL="0" indent="0" algn="ctr">
              <a:buNone/>
            </a:pPr>
            <a:r>
              <a:rPr lang="cs-CZ" u="sng" dirty="0"/>
              <a:t>START OF TRAVELLING:</a:t>
            </a:r>
          </a:p>
          <a:p>
            <a:pPr marL="0" indent="0" algn="ctr">
              <a:buNone/>
            </a:pPr>
            <a:r>
              <a:rPr lang="cs-CZ" b="1" dirty="0"/>
              <a:t>THE CR </a:t>
            </a:r>
            <a:r>
              <a:rPr lang="cs-CZ" dirty="0"/>
              <a:t>= </a:t>
            </a:r>
            <a:r>
              <a:rPr lang="cs-CZ" dirty="0" err="1">
                <a:solidFill>
                  <a:srgbClr val="FF0000"/>
                </a:solidFill>
              </a:rPr>
              <a:t>now</a:t>
            </a:r>
            <a:r>
              <a:rPr lang="cs-CZ" dirty="0"/>
              <a:t> (</a:t>
            </a:r>
            <a:r>
              <a:rPr lang="cs-CZ" dirty="0" err="1"/>
              <a:t>only</a:t>
            </a:r>
            <a:r>
              <a:rPr lang="cs-CZ" dirty="0"/>
              <a:t> </a:t>
            </a:r>
            <a:r>
              <a:rPr lang="cs-CZ" dirty="0" err="1"/>
              <a:t>vaccinated</a:t>
            </a:r>
            <a:r>
              <a:rPr lang="cs-CZ" dirty="0"/>
              <a:t> </a:t>
            </a:r>
            <a:r>
              <a:rPr lang="cs-CZ" dirty="0" err="1"/>
              <a:t>children</a:t>
            </a:r>
            <a:r>
              <a:rPr lang="cs-CZ" dirty="0"/>
              <a:t> are </a:t>
            </a:r>
            <a:r>
              <a:rPr lang="cs-CZ" dirty="0" err="1"/>
              <a:t>going</a:t>
            </a:r>
            <a:r>
              <a:rPr lang="cs-CZ" dirty="0"/>
              <a:t> to </a:t>
            </a:r>
            <a:r>
              <a:rPr lang="cs-CZ" dirty="0" err="1"/>
              <a:t>travel</a:t>
            </a:r>
            <a:r>
              <a:rPr lang="cs-CZ" dirty="0"/>
              <a:t>)</a:t>
            </a:r>
          </a:p>
          <a:p>
            <a:pPr marL="0" indent="0" algn="ctr">
              <a:buNone/>
            </a:pPr>
            <a:r>
              <a:rPr lang="cs-CZ" b="1" dirty="0" err="1"/>
              <a:t>Spain</a:t>
            </a:r>
            <a:r>
              <a:rPr lang="cs-CZ" dirty="0"/>
              <a:t> = </a:t>
            </a:r>
            <a:r>
              <a:rPr lang="cs-CZ" dirty="0" err="1">
                <a:solidFill>
                  <a:srgbClr val="FF0000"/>
                </a:solidFill>
              </a:rPr>
              <a:t>probably</a:t>
            </a:r>
            <a:r>
              <a:rPr lang="cs-CZ" dirty="0">
                <a:solidFill>
                  <a:srgbClr val="FF0000"/>
                </a:solidFill>
              </a:rPr>
              <a:t> </a:t>
            </a:r>
            <a:r>
              <a:rPr lang="cs-CZ" dirty="0" err="1">
                <a:solidFill>
                  <a:srgbClr val="FF0000"/>
                </a:solidFill>
              </a:rPr>
              <a:t>the</a:t>
            </a:r>
            <a:r>
              <a:rPr lang="cs-CZ" dirty="0">
                <a:solidFill>
                  <a:srgbClr val="FF0000"/>
                </a:solidFill>
              </a:rPr>
              <a:t> </a:t>
            </a:r>
            <a:r>
              <a:rPr lang="cs-CZ" dirty="0" err="1">
                <a:solidFill>
                  <a:srgbClr val="FF0000"/>
                </a:solidFill>
              </a:rPr>
              <a:t>new</a:t>
            </a:r>
            <a:r>
              <a:rPr lang="cs-CZ" dirty="0">
                <a:solidFill>
                  <a:srgbClr val="FF0000"/>
                </a:solidFill>
              </a:rPr>
              <a:t> </a:t>
            </a:r>
            <a:r>
              <a:rPr lang="cs-CZ" dirty="0" err="1">
                <a:solidFill>
                  <a:srgbClr val="FF0000"/>
                </a:solidFill>
              </a:rPr>
              <a:t>calendar</a:t>
            </a:r>
            <a:r>
              <a:rPr lang="cs-CZ" dirty="0">
                <a:solidFill>
                  <a:srgbClr val="FF0000"/>
                </a:solidFill>
              </a:rPr>
              <a:t> </a:t>
            </a:r>
            <a:r>
              <a:rPr lang="cs-CZ" dirty="0" err="1">
                <a:solidFill>
                  <a:srgbClr val="FF0000"/>
                </a:solidFill>
              </a:rPr>
              <a:t>year</a:t>
            </a:r>
            <a:r>
              <a:rPr lang="cs-CZ" dirty="0">
                <a:solidFill>
                  <a:srgbClr val="FF0000"/>
                </a:solidFill>
              </a:rPr>
              <a:t> </a:t>
            </a:r>
            <a:r>
              <a:rPr lang="cs-CZ" dirty="0"/>
              <a:t>(</a:t>
            </a:r>
            <a:r>
              <a:rPr lang="cs-CZ" dirty="0" err="1"/>
              <a:t>negatively</a:t>
            </a:r>
            <a:r>
              <a:rPr lang="cs-CZ" dirty="0"/>
              <a:t> </a:t>
            </a:r>
            <a:r>
              <a:rPr lang="cs-CZ" dirty="0" err="1"/>
              <a:t>tested</a:t>
            </a:r>
            <a:r>
              <a:rPr lang="cs-CZ" dirty="0"/>
              <a:t> </a:t>
            </a:r>
            <a:r>
              <a:rPr lang="cs-CZ" dirty="0" err="1"/>
              <a:t>children</a:t>
            </a:r>
            <a:r>
              <a:rPr lang="cs-CZ" dirty="0"/>
              <a:t>, </a:t>
            </a:r>
            <a:r>
              <a:rPr lang="cs-CZ" dirty="0" err="1"/>
              <a:t>vaccinated</a:t>
            </a:r>
            <a:r>
              <a:rPr lang="cs-CZ" dirty="0"/>
              <a:t> </a:t>
            </a:r>
            <a:r>
              <a:rPr lang="cs-CZ" dirty="0" err="1"/>
              <a:t>children</a:t>
            </a:r>
            <a:r>
              <a:rPr lang="cs-CZ" dirty="0"/>
              <a:t> are </a:t>
            </a:r>
            <a:r>
              <a:rPr lang="cs-CZ" dirty="0" err="1"/>
              <a:t>going</a:t>
            </a:r>
            <a:r>
              <a:rPr lang="cs-CZ" dirty="0"/>
              <a:t> to </a:t>
            </a:r>
            <a:r>
              <a:rPr lang="cs-CZ" dirty="0" err="1"/>
              <a:t>travel</a:t>
            </a:r>
            <a:r>
              <a:rPr lang="cs-CZ" dirty="0"/>
              <a:t>)</a:t>
            </a:r>
          </a:p>
          <a:p>
            <a:pPr marL="0" indent="0" algn="ctr">
              <a:buNone/>
            </a:pPr>
            <a:r>
              <a:rPr lang="cs-CZ" b="1" dirty="0" err="1"/>
              <a:t>The</a:t>
            </a:r>
            <a:r>
              <a:rPr lang="cs-CZ" b="1" dirty="0"/>
              <a:t> </a:t>
            </a:r>
            <a:r>
              <a:rPr lang="cs-CZ" b="1" dirty="0" err="1"/>
              <a:t>Netherlands</a:t>
            </a:r>
            <a:r>
              <a:rPr lang="cs-CZ" b="1" dirty="0"/>
              <a:t> = </a:t>
            </a:r>
            <a:r>
              <a:rPr lang="cs-CZ" dirty="0" err="1">
                <a:solidFill>
                  <a:srgbClr val="FF0000"/>
                </a:solidFill>
              </a:rPr>
              <a:t>now</a:t>
            </a:r>
            <a:r>
              <a:rPr lang="cs-CZ" dirty="0">
                <a:solidFill>
                  <a:srgbClr val="FF0000"/>
                </a:solidFill>
              </a:rPr>
              <a:t> </a:t>
            </a:r>
            <a:r>
              <a:rPr lang="cs-CZ" dirty="0"/>
              <a:t>(</a:t>
            </a:r>
            <a:r>
              <a:rPr lang="cs-CZ" dirty="0" err="1"/>
              <a:t>negatively</a:t>
            </a:r>
            <a:r>
              <a:rPr lang="cs-CZ" dirty="0"/>
              <a:t> </a:t>
            </a:r>
            <a:r>
              <a:rPr lang="cs-CZ" dirty="0" err="1"/>
              <a:t>tested</a:t>
            </a:r>
            <a:r>
              <a:rPr lang="cs-CZ" dirty="0"/>
              <a:t> </a:t>
            </a:r>
            <a:r>
              <a:rPr lang="cs-CZ" dirty="0" err="1"/>
              <a:t>children</a:t>
            </a:r>
            <a:r>
              <a:rPr lang="cs-CZ" dirty="0"/>
              <a:t>, </a:t>
            </a:r>
            <a:r>
              <a:rPr lang="cs-CZ" dirty="0" err="1"/>
              <a:t>vaccinated</a:t>
            </a:r>
            <a:r>
              <a:rPr lang="cs-CZ" dirty="0"/>
              <a:t> </a:t>
            </a:r>
            <a:r>
              <a:rPr lang="cs-CZ" dirty="0" err="1"/>
              <a:t>children</a:t>
            </a:r>
            <a:r>
              <a:rPr lang="cs-CZ" dirty="0"/>
              <a:t> are </a:t>
            </a:r>
            <a:r>
              <a:rPr lang="cs-CZ" dirty="0" err="1"/>
              <a:t>going</a:t>
            </a:r>
            <a:r>
              <a:rPr lang="cs-CZ" dirty="0"/>
              <a:t> to </a:t>
            </a:r>
            <a:r>
              <a:rPr lang="cs-CZ" dirty="0" err="1"/>
              <a:t>travel</a:t>
            </a:r>
            <a:r>
              <a:rPr lang="cs-CZ" dirty="0"/>
              <a:t>)</a:t>
            </a:r>
          </a:p>
          <a:p>
            <a:pPr marL="0" indent="0" algn="ctr">
              <a:buNone/>
            </a:pPr>
            <a:r>
              <a:rPr lang="cs-CZ" b="1" dirty="0" err="1"/>
              <a:t>Denmark</a:t>
            </a:r>
            <a:r>
              <a:rPr lang="cs-CZ" dirty="0"/>
              <a:t>??</a:t>
            </a:r>
          </a:p>
          <a:p>
            <a:pPr marL="0" indent="0" algn="ctr">
              <a:buNone/>
            </a:pPr>
            <a:r>
              <a:rPr lang="cs-CZ" b="1" dirty="0"/>
              <a:t>Portugal </a:t>
            </a:r>
            <a:r>
              <a:rPr lang="cs-CZ" dirty="0"/>
              <a:t>= </a:t>
            </a:r>
            <a:r>
              <a:rPr lang="cs-CZ" dirty="0" err="1">
                <a:solidFill>
                  <a:srgbClr val="FF0000"/>
                </a:solidFill>
              </a:rPr>
              <a:t>mid</a:t>
            </a:r>
            <a:r>
              <a:rPr lang="cs-CZ" dirty="0">
                <a:solidFill>
                  <a:srgbClr val="FF0000"/>
                </a:solidFill>
              </a:rPr>
              <a:t>- </a:t>
            </a:r>
            <a:r>
              <a:rPr lang="cs-CZ" dirty="0" err="1">
                <a:solidFill>
                  <a:srgbClr val="FF0000"/>
                </a:solidFill>
              </a:rPr>
              <a:t>November</a:t>
            </a:r>
            <a:r>
              <a:rPr lang="cs-CZ" dirty="0">
                <a:solidFill>
                  <a:srgbClr val="FF0000"/>
                </a:solidFill>
              </a:rPr>
              <a:t> </a:t>
            </a:r>
            <a:r>
              <a:rPr lang="cs-CZ" dirty="0"/>
              <a:t>(</a:t>
            </a:r>
            <a:r>
              <a:rPr lang="cs-CZ" dirty="0" err="1"/>
              <a:t>only</a:t>
            </a:r>
            <a:r>
              <a:rPr lang="cs-CZ" dirty="0"/>
              <a:t> </a:t>
            </a:r>
            <a:r>
              <a:rPr lang="cs-CZ" dirty="0" err="1"/>
              <a:t>vaccinated</a:t>
            </a:r>
            <a:r>
              <a:rPr lang="cs-CZ" dirty="0"/>
              <a:t> </a:t>
            </a:r>
            <a:r>
              <a:rPr lang="cs-CZ" dirty="0" err="1"/>
              <a:t>kids</a:t>
            </a:r>
            <a:r>
              <a:rPr lang="cs-CZ" dirty="0"/>
              <a:t> are </a:t>
            </a:r>
            <a:r>
              <a:rPr lang="cs-CZ" dirty="0" err="1"/>
              <a:t>going</a:t>
            </a:r>
            <a:r>
              <a:rPr lang="cs-CZ" dirty="0"/>
              <a:t> to </a:t>
            </a:r>
            <a:r>
              <a:rPr lang="cs-CZ" dirty="0" err="1"/>
              <a:t>travel</a:t>
            </a:r>
            <a:r>
              <a:rPr lang="cs-CZ" dirty="0"/>
              <a:t>, </a:t>
            </a:r>
            <a:r>
              <a:rPr lang="cs-CZ" dirty="0" err="1"/>
              <a:t>they</a:t>
            </a:r>
            <a:r>
              <a:rPr lang="cs-CZ" dirty="0"/>
              <a:t> </a:t>
            </a:r>
            <a:r>
              <a:rPr lang="cs-CZ" dirty="0" err="1"/>
              <a:t>have</a:t>
            </a:r>
            <a:r>
              <a:rPr lang="cs-CZ" dirty="0"/>
              <a:t> to </a:t>
            </a:r>
            <a:r>
              <a:rPr lang="cs-CZ" dirty="0" err="1"/>
              <a:t>be</a:t>
            </a:r>
            <a:r>
              <a:rPr lang="cs-CZ" dirty="0"/>
              <a:t> </a:t>
            </a:r>
            <a:r>
              <a:rPr lang="cs-CZ" dirty="0" err="1"/>
              <a:t>accommodated</a:t>
            </a:r>
            <a:r>
              <a:rPr lang="cs-CZ" dirty="0"/>
              <a:t> in </a:t>
            </a:r>
            <a:r>
              <a:rPr lang="cs-CZ" dirty="0" err="1"/>
              <a:t>vaccinated</a:t>
            </a:r>
            <a:r>
              <a:rPr lang="cs-CZ" dirty="0"/>
              <a:t> </a:t>
            </a:r>
            <a:r>
              <a:rPr lang="cs-CZ" dirty="0" err="1"/>
              <a:t>families</a:t>
            </a:r>
            <a:r>
              <a:rPr lang="cs-CZ" dirty="0"/>
              <a:t>)</a:t>
            </a:r>
          </a:p>
        </p:txBody>
      </p:sp>
    </p:spTree>
    <p:extLst>
      <p:ext uri="{BB962C8B-B14F-4D97-AF65-F5344CB8AC3E}">
        <p14:creationId xmlns:p14="http://schemas.microsoft.com/office/powerpoint/2010/main" val="182326625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CBA0D249-3010-44B8-8108-E44C48FE7A80}"/>
              </a:ext>
            </a:extLst>
          </p:cNvPr>
          <p:cNvSpPr>
            <a:spLocks noGrp="1"/>
          </p:cNvSpPr>
          <p:nvPr>
            <p:ph type="title"/>
          </p:nvPr>
        </p:nvSpPr>
        <p:spPr/>
        <p:txBody>
          <a:bodyPr/>
          <a:lstStyle/>
          <a:p>
            <a:pPr algn="ctr"/>
            <a:r>
              <a:rPr lang="cs-CZ" dirty="0"/>
              <a:t>MOBILITIES AFTER EXTENSION?</a:t>
            </a:r>
            <a:br>
              <a:rPr lang="cs-CZ" dirty="0"/>
            </a:br>
            <a:r>
              <a:rPr lang="cs-CZ" sz="2800" dirty="0"/>
              <a:t>5 </a:t>
            </a:r>
            <a:r>
              <a:rPr lang="cs-CZ" sz="2800" dirty="0" err="1"/>
              <a:t>pupils</a:t>
            </a:r>
            <a:r>
              <a:rPr lang="cs-CZ" sz="2800" dirty="0"/>
              <a:t> + 2 </a:t>
            </a:r>
            <a:r>
              <a:rPr lang="cs-CZ" sz="2800" dirty="0" err="1"/>
              <a:t>teachers</a:t>
            </a:r>
            <a:endParaRPr lang="cs-CZ" dirty="0"/>
          </a:p>
        </p:txBody>
      </p:sp>
      <p:sp>
        <p:nvSpPr>
          <p:cNvPr id="3" name="Zástupný symbol pro obsah 2">
            <a:extLst>
              <a:ext uri="{FF2B5EF4-FFF2-40B4-BE49-F238E27FC236}">
                <a16:creationId xmlns:a16="http://schemas.microsoft.com/office/drawing/2014/main" id="{F8CD3027-AE79-4D55-A63D-FD47DFFE45A7}"/>
              </a:ext>
            </a:extLst>
          </p:cNvPr>
          <p:cNvSpPr>
            <a:spLocks noGrp="1"/>
          </p:cNvSpPr>
          <p:nvPr>
            <p:ph sz="half" idx="1"/>
          </p:nvPr>
        </p:nvSpPr>
        <p:spPr/>
        <p:txBody>
          <a:bodyPr>
            <a:normAutofit/>
          </a:bodyPr>
          <a:lstStyle/>
          <a:p>
            <a:pPr marL="0" indent="0" algn="ctr">
              <a:buNone/>
            </a:pPr>
            <a:r>
              <a:rPr lang="cs-CZ" dirty="0"/>
              <a:t>JANUARY 2022</a:t>
            </a:r>
          </a:p>
          <a:p>
            <a:pPr marL="0" indent="0" algn="ctr">
              <a:buNone/>
            </a:pPr>
            <a:r>
              <a:rPr lang="cs-CZ" dirty="0"/>
              <a:t>(THE CZECH REPUBLIC)</a:t>
            </a:r>
          </a:p>
          <a:p>
            <a:pPr marL="0" indent="0" algn="ctr">
              <a:buNone/>
            </a:pPr>
            <a:endParaRPr lang="cs-CZ" dirty="0"/>
          </a:p>
          <a:p>
            <a:pPr marL="0" indent="0" algn="ctr">
              <a:buNone/>
            </a:pPr>
            <a:r>
              <a:rPr lang="cs-CZ" dirty="0"/>
              <a:t>MAY 2022</a:t>
            </a:r>
          </a:p>
          <a:p>
            <a:pPr marL="0" indent="0" algn="ctr">
              <a:buNone/>
            </a:pPr>
            <a:r>
              <a:rPr lang="cs-CZ" dirty="0"/>
              <a:t>(DENMARK)</a:t>
            </a:r>
          </a:p>
          <a:p>
            <a:pPr marL="0" indent="0" algn="ctr">
              <a:buNone/>
            </a:pPr>
            <a:endParaRPr lang="cs-CZ" dirty="0"/>
          </a:p>
          <a:p>
            <a:pPr marL="0" indent="0" algn="ctr">
              <a:buNone/>
            </a:pPr>
            <a:r>
              <a:rPr lang="cs-CZ" dirty="0"/>
              <a:t>OCTOBER 2022</a:t>
            </a:r>
          </a:p>
          <a:p>
            <a:pPr marL="0" indent="0" algn="ctr">
              <a:buNone/>
            </a:pPr>
            <a:r>
              <a:rPr lang="cs-CZ" dirty="0"/>
              <a:t>(SPAIN)</a:t>
            </a:r>
          </a:p>
        </p:txBody>
      </p:sp>
      <p:sp>
        <p:nvSpPr>
          <p:cNvPr id="4" name="Zástupný symbol pro obsah 3">
            <a:extLst>
              <a:ext uri="{FF2B5EF4-FFF2-40B4-BE49-F238E27FC236}">
                <a16:creationId xmlns:a16="http://schemas.microsoft.com/office/drawing/2014/main" id="{F372547A-D0BD-454E-A849-A3D10B9E9D57}"/>
              </a:ext>
            </a:extLst>
          </p:cNvPr>
          <p:cNvSpPr>
            <a:spLocks noGrp="1"/>
          </p:cNvSpPr>
          <p:nvPr>
            <p:ph sz="half" idx="2"/>
          </p:nvPr>
        </p:nvSpPr>
        <p:spPr/>
        <p:txBody>
          <a:bodyPr>
            <a:normAutofit/>
          </a:bodyPr>
          <a:lstStyle/>
          <a:p>
            <a:pPr marL="0" indent="0" algn="ctr">
              <a:buNone/>
            </a:pPr>
            <a:r>
              <a:rPr lang="cs-CZ" dirty="0"/>
              <a:t>JANUARY 2023</a:t>
            </a:r>
          </a:p>
          <a:p>
            <a:pPr marL="0" indent="0" algn="ctr">
              <a:buNone/>
            </a:pPr>
            <a:r>
              <a:rPr lang="cs-CZ" dirty="0"/>
              <a:t>(THE NETHERLANDS)</a:t>
            </a:r>
          </a:p>
          <a:p>
            <a:pPr marL="0" indent="0" algn="ctr">
              <a:buNone/>
            </a:pPr>
            <a:endParaRPr lang="cs-CZ" dirty="0"/>
          </a:p>
          <a:p>
            <a:pPr marL="0" indent="0" algn="ctr">
              <a:buNone/>
            </a:pPr>
            <a:r>
              <a:rPr lang="cs-CZ" dirty="0"/>
              <a:t>MAY 2023</a:t>
            </a:r>
          </a:p>
          <a:p>
            <a:pPr marL="0" indent="0" algn="ctr">
              <a:buNone/>
            </a:pPr>
            <a:r>
              <a:rPr lang="cs-CZ" dirty="0"/>
              <a:t>(PORTUGAL)</a:t>
            </a:r>
          </a:p>
          <a:p>
            <a:pPr marL="0" indent="0">
              <a:buNone/>
            </a:pPr>
            <a:endParaRPr lang="cs-CZ" dirty="0"/>
          </a:p>
        </p:txBody>
      </p:sp>
    </p:spTree>
    <p:extLst>
      <p:ext uri="{BB962C8B-B14F-4D97-AF65-F5344CB8AC3E}">
        <p14:creationId xmlns:p14="http://schemas.microsoft.com/office/powerpoint/2010/main" val="142124888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CBA0D249-3010-44B8-8108-E44C48FE7A80}"/>
              </a:ext>
            </a:extLst>
          </p:cNvPr>
          <p:cNvSpPr>
            <a:spLocks noGrp="1"/>
          </p:cNvSpPr>
          <p:nvPr>
            <p:ph type="title"/>
          </p:nvPr>
        </p:nvSpPr>
        <p:spPr/>
        <p:txBody>
          <a:bodyPr/>
          <a:lstStyle/>
          <a:p>
            <a:pPr algn="ctr"/>
            <a:r>
              <a:rPr lang="cs-CZ" dirty="0"/>
              <a:t>MOBILITIES AFTER EXTENSION?</a:t>
            </a:r>
            <a:br>
              <a:rPr lang="cs-CZ" dirty="0"/>
            </a:br>
            <a:endParaRPr lang="cs-CZ" dirty="0"/>
          </a:p>
        </p:txBody>
      </p:sp>
      <p:sp>
        <p:nvSpPr>
          <p:cNvPr id="3" name="Zástupný symbol pro obsah 2">
            <a:extLst>
              <a:ext uri="{FF2B5EF4-FFF2-40B4-BE49-F238E27FC236}">
                <a16:creationId xmlns:a16="http://schemas.microsoft.com/office/drawing/2014/main" id="{F8CD3027-AE79-4D55-A63D-FD47DFFE45A7}"/>
              </a:ext>
            </a:extLst>
          </p:cNvPr>
          <p:cNvSpPr>
            <a:spLocks noGrp="1"/>
          </p:cNvSpPr>
          <p:nvPr>
            <p:ph sz="half" idx="1"/>
          </p:nvPr>
        </p:nvSpPr>
        <p:spPr/>
        <p:txBody>
          <a:bodyPr>
            <a:normAutofit lnSpcReduction="10000"/>
          </a:bodyPr>
          <a:lstStyle/>
          <a:p>
            <a:pPr algn="ctr">
              <a:buFontTx/>
              <a:buChar char="-"/>
            </a:pPr>
            <a:r>
              <a:rPr lang="cs-CZ" b="1" dirty="0"/>
              <a:t>Host </a:t>
            </a:r>
            <a:r>
              <a:rPr lang="cs-CZ" b="1" dirty="0" err="1"/>
              <a:t>families</a:t>
            </a:r>
            <a:r>
              <a:rPr lang="cs-CZ" b="1" dirty="0"/>
              <a:t> – negative </a:t>
            </a:r>
            <a:r>
              <a:rPr lang="cs-CZ" b="1" dirty="0" err="1"/>
              <a:t>tests</a:t>
            </a:r>
            <a:r>
              <a:rPr lang="cs-CZ" b="1" dirty="0"/>
              <a:t>/</a:t>
            </a:r>
            <a:r>
              <a:rPr lang="cs-CZ" b="1" dirty="0" err="1"/>
              <a:t>vaccination</a:t>
            </a:r>
            <a:r>
              <a:rPr lang="cs-CZ" b="1" dirty="0"/>
              <a:t>?</a:t>
            </a:r>
          </a:p>
          <a:p>
            <a:pPr algn="ctr">
              <a:buFontTx/>
              <a:buChar char="-"/>
            </a:pPr>
            <a:r>
              <a:rPr lang="cs-CZ" dirty="0" err="1">
                <a:solidFill>
                  <a:srgbClr val="FF0000"/>
                </a:solidFill>
              </a:rPr>
              <a:t>Other</a:t>
            </a:r>
            <a:r>
              <a:rPr lang="cs-CZ" dirty="0">
                <a:solidFill>
                  <a:srgbClr val="FF0000"/>
                </a:solidFill>
              </a:rPr>
              <a:t> </a:t>
            </a:r>
            <a:r>
              <a:rPr lang="cs-CZ" dirty="0" err="1">
                <a:solidFill>
                  <a:srgbClr val="FF0000"/>
                </a:solidFill>
              </a:rPr>
              <a:t>requirements</a:t>
            </a:r>
            <a:r>
              <a:rPr lang="cs-CZ" dirty="0">
                <a:solidFill>
                  <a:srgbClr val="FF0000"/>
                </a:solidFill>
              </a:rPr>
              <a:t>? </a:t>
            </a:r>
          </a:p>
          <a:p>
            <a:pPr marL="0" indent="0" algn="ctr">
              <a:buNone/>
            </a:pPr>
            <a:r>
              <a:rPr lang="cs-CZ" dirty="0"/>
              <a:t>Single sex </a:t>
            </a:r>
            <a:r>
              <a:rPr lang="cs-CZ" dirty="0" err="1"/>
              <a:t>students</a:t>
            </a:r>
            <a:r>
              <a:rPr lang="cs-CZ" dirty="0"/>
              <a:t> = </a:t>
            </a:r>
            <a:r>
              <a:rPr lang="cs-CZ" dirty="0" err="1"/>
              <a:t>shared</a:t>
            </a:r>
            <a:r>
              <a:rPr lang="cs-CZ" dirty="0"/>
              <a:t> </a:t>
            </a:r>
            <a:r>
              <a:rPr lang="cs-CZ" dirty="0" err="1"/>
              <a:t>bedrooms</a:t>
            </a:r>
            <a:r>
              <a:rPr lang="cs-CZ" dirty="0"/>
              <a:t> are ok</a:t>
            </a:r>
          </a:p>
          <a:p>
            <a:pPr marL="0" indent="0" algn="ctr">
              <a:buNone/>
            </a:pPr>
            <a:r>
              <a:rPr lang="cs-CZ" dirty="0"/>
              <a:t>A boy + a girl </a:t>
            </a:r>
            <a:r>
              <a:rPr lang="cs-CZ" dirty="0" err="1"/>
              <a:t>together</a:t>
            </a:r>
            <a:r>
              <a:rPr lang="cs-CZ" dirty="0"/>
              <a:t> = no </a:t>
            </a:r>
            <a:r>
              <a:rPr lang="cs-CZ" dirty="0" err="1"/>
              <a:t>shared</a:t>
            </a:r>
            <a:r>
              <a:rPr lang="cs-CZ" dirty="0"/>
              <a:t> </a:t>
            </a:r>
            <a:r>
              <a:rPr lang="cs-CZ" dirty="0" err="1"/>
              <a:t>bedrooms</a:t>
            </a:r>
            <a:r>
              <a:rPr lang="cs-CZ" dirty="0"/>
              <a:t>?</a:t>
            </a:r>
          </a:p>
          <a:p>
            <a:pPr marL="0" indent="0" algn="ctr">
              <a:buNone/>
            </a:pPr>
            <a:endParaRPr lang="cs-CZ" dirty="0"/>
          </a:p>
        </p:txBody>
      </p:sp>
      <p:sp>
        <p:nvSpPr>
          <p:cNvPr id="4" name="Zástupný symbol pro obsah 3">
            <a:extLst>
              <a:ext uri="{FF2B5EF4-FFF2-40B4-BE49-F238E27FC236}">
                <a16:creationId xmlns:a16="http://schemas.microsoft.com/office/drawing/2014/main" id="{F372547A-D0BD-454E-A849-A3D10B9E9D57}"/>
              </a:ext>
            </a:extLst>
          </p:cNvPr>
          <p:cNvSpPr>
            <a:spLocks noGrp="1"/>
          </p:cNvSpPr>
          <p:nvPr>
            <p:ph sz="half" idx="2"/>
          </p:nvPr>
        </p:nvSpPr>
        <p:spPr/>
        <p:txBody>
          <a:bodyPr>
            <a:normAutofit lnSpcReduction="10000"/>
          </a:bodyPr>
          <a:lstStyle/>
          <a:p>
            <a:pPr marL="0" indent="0" algn="ctr">
              <a:buNone/>
            </a:pPr>
            <a:r>
              <a:rPr lang="cs-CZ" dirty="0"/>
              <a:t>COSTS:</a:t>
            </a:r>
          </a:p>
          <a:p>
            <a:pPr marL="0" indent="0" algn="ctr">
              <a:buNone/>
            </a:pPr>
            <a:r>
              <a:rPr lang="cs-CZ" dirty="0"/>
              <a:t>1.Host </a:t>
            </a:r>
            <a:r>
              <a:rPr lang="cs-CZ" dirty="0" err="1"/>
              <a:t>families</a:t>
            </a:r>
            <a:r>
              <a:rPr lang="cs-CZ" dirty="0"/>
              <a:t> are </a:t>
            </a:r>
            <a:r>
              <a:rPr lang="cs-CZ" dirty="0" err="1"/>
              <a:t>providing</a:t>
            </a:r>
            <a:r>
              <a:rPr lang="cs-CZ" dirty="0"/>
              <a:t> </a:t>
            </a:r>
            <a:r>
              <a:rPr lang="cs-CZ" dirty="0" err="1"/>
              <a:t>the</a:t>
            </a:r>
            <a:r>
              <a:rPr lang="cs-CZ" dirty="0"/>
              <a:t> </a:t>
            </a:r>
            <a:r>
              <a:rPr lang="cs-CZ" dirty="0" err="1"/>
              <a:t>students</a:t>
            </a:r>
            <a:r>
              <a:rPr lang="cs-CZ" dirty="0"/>
              <a:t> </a:t>
            </a:r>
            <a:r>
              <a:rPr lang="cs-CZ" dirty="0" err="1"/>
              <a:t>with</a:t>
            </a:r>
            <a:r>
              <a:rPr lang="cs-CZ" dirty="0"/>
              <a:t> </a:t>
            </a:r>
            <a:r>
              <a:rPr lang="cs-CZ" dirty="0" err="1"/>
              <a:t>all</a:t>
            </a:r>
            <a:r>
              <a:rPr lang="cs-CZ" dirty="0"/>
              <a:t> </a:t>
            </a:r>
            <a:r>
              <a:rPr lang="cs-CZ" dirty="0" err="1"/>
              <a:t>the</a:t>
            </a:r>
            <a:r>
              <a:rPr lang="cs-CZ" dirty="0"/>
              <a:t> food (</a:t>
            </a:r>
            <a:r>
              <a:rPr lang="cs-CZ" dirty="0" err="1"/>
              <a:t>breakfast</a:t>
            </a:r>
            <a:r>
              <a:rPr lang="cs-CZ" dirty="0"/>
              <a:t>, </a:t>
            </a:r>
            <a:r>
              <a:rPr lang="cs-CZ" dirty="0" err="1"/>
              <a:t>snacks</a:t>
            </a:r>
            <a:r>
              <a:rPr lang="cs-CZ" dirty="0"/>
              <a:t>, </a:t>
            </a:r>
            <a:r>
              <a:rPr lang="cs-CZ" dirty="0" err="1"/>
              <a:t>lunches</a:t>
            </a:r>
            <a:r>
              <a:rPr lang="cs-CZ" dirty="0"/>
              <a:t>)?</a:t>
            </a:r>
          </a:p>
          <a:p>
            <a:pPr marL="0" indent="0" algn="ctr">
              <a:buNone/>
            </a:pPr>
            <a:r>
              <a:rPr lang="cs-CZ" dirty="0"/>
              <a:t>2.The host country </a:t>
            </a:r>
            <a:r>
              <a:rPr lang="cs-CZ" dirty="0" err="1"/>
              <a:t>creates</a:t>
            </a:r>
            <a:r>
              <a:rPr lang="cs-CZ" dirty="0"/>
              <a:t> </a:t>
            </a:r>
            <a:r>
              <a:rPr lang="cs-CZ" dirty="0" err="1"/>
              <a:t>the</a:t>
            </a:r>
            <a:r>
              <a:rPr lang="cs-CZ" dirty="0"/>
              <a:t> </a:t>
            </a:r>
            <a:r>
              <a:rPr lang="cs-CZ" dirty="0" err="1"/>
              <a:t>programme</a:t>
            </a:r>
            <a:r>
              <a:rPr lang="cs-CZ" dirty="0"/>
              <a:t> in </a:t>
            </a:r>
            <a:r>
              <a:rPr lang="cs-CZ" dirty="0" err="1"/>
              <a:t>advance</a:t>
            </a:r>
            <a:r>
              <a:rPr lang="cs-CZ" dirty="0"/>
              <a:t> (</a:t>
            </a:r>
            <a:r>
              <a:rPr lang="cs-CZ" dirty="0" err="1"/>
              <a:t>with</a:t>
            </a:r>
            <a:r>
              <a:rPr lang="cs-CZ" dirty="0"/>
              <a:t> </a:t>
            </a:r>
            <a:r>
              <a:rPr lang="cs-CZ" dirty="0" err="1"/>
              <a:t>all</a:t>
            </a:r>
            <a:r>
              <a:rPr lang="cs-CZ" dirty="0"/>
              <a:t> </a:t>
            </a:r>
            <a:r>
              <a:rPr lang="cs-CZ" dirty="0" err="1"/>
              <a:t>the</a:t>
            </a:r>
            <a:r>
              <a:rPr lang="cs-CZ" dirty="0"/>
              <a:t> </a:t>
            </a:r>
            <a:r>
              <a:rPr lang="cs-CZ" dirty="0" err="1"/>
              <a:t>costs</a:t>
            </a:r>
            <a:r>
              <a:rPr lang="cs-CZ" dirty="0"/>
              <a:t> </a:t>
            </a:r>
            <a:r>
              <a:rPr lang="cs-CZ" dirty="0" err="1"/>
              <a:t>stated</a:t>
            </a:r>
            <a:r>
              <a:rPr lang="cs-CZ" dirty="0"/>
              <a:t> – </a:t>
            </a:r>
            <a:r>
              <a:rPr lang="cs-CZ" dirty="0" err="1"/>
              <a:t>e.g</a:t>
            </a:r>
            <a:r>
              <a:rPr lang="cs-CZ" dirty="0"/>
              <a:t>. </a:t>
            </a:r>
            <a:r>
              <a:rPr lang="cs-CZ" dirty="0" err="1"/>
              <a:t>Fees</a:t>
            </a:r>
            <a:r>
              <a:rPr lang="cs-CZ" dirty="0"/>
              <a:t> </a:t>
            </a:r>
            <a:r>
              <a:rPr lang="cs-CZ" dirty="0" err="1"/>
              <a:t>for</a:t>
            </a:r>
            <a:r>
              <a:rPr lang="cs-CZ" dirty="0"/>
              <a:t> </a:t>
            </a:r>
            <a:r>
              <a:rPr lang="cs-CZ" dirty="0" err="1"/>
              <a:t>tickets</a:t>
            </a:r>
            <a:r>
              <a:rPr lang="cs-CZ" dirty="0"/>
              <a:t>, </a:t>
            </a:r>
            <a:r>
              <a:rPr lang="cs-CZ" dirty="0" err="1"/>
              <a:t>travelling</a:t>
            </a:r>
            <a:r>
              <a:rPr lang="cs-CZ" dirty="0"/>
              <a:t> </a:t>
            </a:r>
            <a:r>
              <a:rPr lang="cs-CZ" dirty="0" err="1"/>
              <a:t>expenses</a:t>
            </a:r>
            <a:r>
              <a:rPr lang="cs-CZ" dirty="0"/>
              <a:t> </a:t>
            </a:r>
            <a:r>
              <a:rPr lang="cs-CZ" dirty="0" err="1"/>
              <a:t>etc</a:t>
            </a:r>
            <a:r>
              <a:rPr lang="cs-CZ" dirty="0"/>
              <a:t>.)</a:t>
            </a:r>
          </a:p>
          <a:p>
            <a:pPr marL="0" indent="0" algn="ctr">
              <a:buNone/>
            </a:pPr>
            <a:r>
              <a:rPr lang="cs-CZ" dirty="0"/>
              <a:t>3.The host country </a:t>
            </a:r>
            <a:r>
              <a:rPr lang="cs-CZ" dirty="0" err="1"/>
              <a:t>will</a:t>
            </a:r>
            <a:r>
              <a:rPr lang="cs-CZ" dirty="0"/>
              <a:t> </a:t>
            </a:r>
            <a:r>
              <a:rPr lang="cs-CZ" dirty="0" err="1"/>
              <a:t>provide</a:t>
            </a:r>
            <a:r>
              <a:rPr lang="cs-CZ" dirty="0"/>
              <a:t> </a:t>
            </a:r>
            <a:r>
              <a:rPr lang="cs-CZ" dirty="0" err="1"/>
              <a:t>one</a:t>
            </a:r>
            <a:r>
              <a:rPr lang="cs-CZ" dirty="0"/>
              <a:t> lunch </a:t>
            </a:r>
            <a:r>
              <a:rPr lang="cs-CZ" dirty="0" err="1"/>
              <a:t>for</a:t>
            </a:r>
            <a:r>
              <a:rPr lang="cs-CZ" dirty="0"/>
              <a:t> </a:t>
            </a:r>
            <a:r>
              <a:rPr lang="cs-CZ" dirty="0" err="1"/>
              <a:t>the</a:t>
            </a:r>
            <a:r>
              <a:rPr lang="cs-CZ" dirty="0"/>
              <a:t> </a:t>
            </a:r>
            <a:r>
              <a:rPr lang="cs-CZ" dirty="0" err="1"/>
              <a:t>teachets</a:t>
            </a:r>
            <a:r>
              <a:rPr lang="cs-CZ" dirty="0"/>
              <a:t> </a:t>
            </a:r>
            <a:r>
              <a:rPr lang="cs-CZ" dirty="0" err="1"/>
              <a:t>for</a:t>
            </a:r>
            <a:r>
              <a:rPr lang="cs-CZ" dirty="0"/>
              <a:t> free?</a:t>
            </a:r>
          </a:p>
        </p:txBody>
      </p:sp>
    </p:spTree>
    <p:extLst>
      <p:ext uri="{BB962C8B-B14F-4D97-AF65-F5344CB8AC3E}">
        <p14:creationId xmlns:p14="http://schemas.microsoft.com/office/powerpoint/2010/main" val="24217461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8F6B2584-0340-4EE2-8F0A-E4BDB5C89417}"/>
              </a:ext>
            </a:extLst>
          </p:cNvPr>
          <p:cNvSpPr>
            <a:spLocks noGrp="1"/>
          </p:cNvSpPr>
          <p:nvPr>
            <p:ph type="title"/>
          </p:nvPr>
        </p:nvSpPr>
        <p:spPr>
          <a:xfrm>
            <a:off x="838200" y="365125"/>
            <a:ext cx="10515600" cy="5734017"/>
          </a:xfrm>
        </p:spPr>
        <p:txBody>
          <a:bodyPr/>
          <a:lstStyle/>
          <a:p>
            <a:r>
              <a:rPr lang="cs-CZ" dirty="0" err="1"/>
              <a:t>It</a:t>
            </a:r>
            <a:r>
              <a:rPr lang="cs-CZ" dirty="0"/>
              <a:t> </a:t>
            </a:r>
            <a:r>
              <a:rPr lang="cs-CZ" dirty="0" err="1"/>
              <a:t>is</a:t>
            </a:r>
            <a:r>
              <a:rPr lang="cs-CZ" dirty="0"/>
              <a:t> </a:t>
            </a:r>
            <a:r>
              <a:rPr lang="cs-CZ" dirty="0" err="1"/>
              <a:t>written</a:t>
            </a:r>
            <a:r>
              <a:rPr lang="cs-CZ" dirty="0"/>
              <a:t> by </a:t>
            </a:r>
            <a:r>
              <a:rPr lang="cs-CZ" dirty="0" err="1"/>
              <a:t>every</a:t>
            </a:r>
            <a:r>
              <a:rPr lang="cs-CZ" dirty="0"/>
              <a:t> partner, </a:t>
            </a:r>
            <a:r>
              <a:rPr lang="cs-CZ" dirty="0" err="1"/>
              <a:t>the</a:t>
            </a:r>
            <a:r>
              <a:rPr lang="cs-CZ" dirty="0"/>
              <a:t> </a:t>
            </a:r>
            <a:r>
              <a:rPr lang="cs-CZ" dirty="0" err="1"/>
              <a:t>deadline</a:t>
            </a:r>
            <a:r>
              <a:rPr lang="cs-CZ" dirty="0"/>
              <a:t> </a:t>
            </a:r>
            <a:r>
              <a:rPr lang="cs-CZ" dirty="0" err="1"/>
              <a:t>for</a:t>
            </a:r>
            <a:r>
              <a:rPr lang="cs-CZ" dirty="0"/>
              <a:t> </a:t>
            </a:r>
            <a:r>
              <a:rPr lang="cs-CZ" dirty="0" err="1"/>
              <a:t>the</a:t>
            </a:r>
            <a:r>
              <a:rPr lang="cs-CZ" dirty="0"/>
              <a:t> CR </a:t>
            </a:r>
            <a:r>
              <a:rPr lang="cs-CZ" dirty="0" err="1"/>
              <a:t>is</a:t>
            </a:r>
            <a:r>
              <a:rPr lang="cs-CZ" dirty="0"/>
              <a:t> </a:t>
            </a:r>
            <a:r>
              <a:rPr lang="cs-CZ" dirty="0" err="1"/>
              <a:t>September</a:t>
            </a:r>
            <a:r>
              <a:rPr lang="cs-CZ" dirty="0"/>
              <a:t> 30.</a:t>
            </a:r>
          </a:p>
        </p:txBody>
      </p:sp>
      <p:sp>
        <p:nvSpPr>
          <p:cNvPr id="3" name="Zástupný obsah 2">
            <a:extLst>
              <a:ext uri="{FF2B5EF4-FFF2-40B4-BE49-F238E27FC236}">
                <a16:creationId xmlns:a16="http://schemas.microsoft.com/office/drawing/2014/main" id="{165FBF28-7C0A-47EA-8941-8CF40E501513}"/>
              </a:ext>
            </a:extLst>
          </p:cNvPr>
          <p:cNvSpPr>
            <a:spLocks noGrp="1"/>
          </p:cNvSpPr>
          <p:nvPr>
            <p:ph idx="1"/>
          </p:nvPr>
        </p:nvSpPr>
        <p:spPr>
          <a:xfrm>
            <a:off x="838200" y="457200"/>
            <a:ext cx="10515600" cy="5719763"/>
          </a:xfrm>
        </p:spPr>
        <p:txBody>
          <a:bodyPr>
            <a:normAutofit/>
          </a:bodyPr>
          <a:lstStyle/>
          <a:p>
            <a:pPr marL="0" indent="0" algn="ctr">
              <a:buNone/>
            </a:pPr>
            <a:r>
              <a:rPr lang="cs-CZ" sz="4400" dirty="0"/>
              <a:t>Interim report</a:t>
            </a:r>
          </a:p>
        </p:txBody>
      </p:sp>
    </p:spTree>
    <p:extLst>
      <p:ext uri="{BB962C8B-B14F-4D97-AF65-F5344CB8AC3E}">
        <p14:creationId xmlns:p14="http://schemas.microsoft.com/office/powerpoint/2010/main" val="34194676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211D42F2-0878-4AD1-96B1-F0F28C239F8E}"/>
              </a:ext>
            </a:extLst>
          </p:cNvPr>
          <p:cNvSpPr>
            <a:spLocks noGrp="1"/>
          </p:cNvSpPr>
          <p:nvPr>
            <p:ph type="title"/>
          </p:nvPr>
        </p:nvSpPr>
        <p:spPr/>
        <p:txBody>
          <a:bodyPr>
            <a:normAutofit fontScale="90000"/>
          </a:bodyPr>
          <a:lstStyle/>
          <a:p>
            <a:r>
              <a:rPr lang="en-US" sz="1800" b="0" i="0" dirty="0">
                <a:solidFill>
                  <a:srgbClr val="333333"/>
                </a:solidFill>
                <a:effectLst/>
                <a:latin typeface="Arial" panose="020B0604020202020204" pitchFamily="34" charset="0"/>
              </a:rPr>
              <a:t>How is your project progressing so far?</a:t>
            </a:r>
            <a:br>
              <a:rPr lang="cs-CZ" sz="1800" b="0" i="0" dirty="0">
                <a:solidFill>
                  <a:srgbClr val="333333"/>
                </a:solidFill>
                <a:effectLst/>
                <a:latin typeface="Arial" panose="020B0604020202020204" pitchFamily="34" charset="0"/>
              </a:rPr>
            </a:br>
            <a:br>
              <a:rPr lang="cs-CZ" sz="1800" b="0" i="0" dirty="0">
                <a:solidFill>
                  <a:srgbClr val="333333"/>
                </a:solidFill>
                <a:effectLst/>
                <a:latin typeface="Arial" panose="020B0604020202020204" pitchFamily="34" charset="0"/>
              </a:rPr>
            </a:br>
            <a:r>
              <a:rPr lang="en-US" sz="1800" b="0" i="0" dirty="0">
                <a:solidFill>
                  <a:srgbClr val="333333"/>
                </a:solidFill>
                <a:effectLst/>
                <a:latin typeface="Arial" panose="020B0604020202020204" pitchFamily="34" charset="0"/>
              </a:rPr>
              <a:t>Is the implementation following the plan described in the project application? If plans had to be changed, please explain how and why.</a:t>
            </a:r>
            <a:br>
              <a:rPr lang="en-US" sz="1800" b="0" i="0" dirty="0">
                <a:solidFill>
                  <a:srgbClr val="333333"/>
                </a:solidFill>
                <a:effectLst/>
                <a:latin typeface="Arial" panose="020B0604020202020204" pitchFamily="34" charset="0"/>
              </a:rPr>
            </a:br>
            <a:endParaRPr lang="cs-CZ" sz="1800" dirty="0"/>
          </a:p>
        </p:txBody>
      </p:sp>
      <p:sp>
        <p:nvSpPr>
          <p:cNvPr id="3" name="Zástupný obsah 2">
            <a:extLst>
              <a:ext uri="{FF2B5EF4-FFF2-40B4-BE49-F238E27FC236}">
                <a16:creationId xmlns:a16="http://schemas.microsoft.com/office/drawing/2014/main" id="{7E2D25DD-9F48-426B-8B0A-7396F81F01EC}"/>
              </a:ext>
            </a:extLst>
          </p:cNvPr>
          <p:cNvSpPr>
            <a:spLocks noGrp="1"/>
          </p:cNvSpPr>
          <p:nvPr>
            <p:ph idx="1"/>
          </p:nvPr>
        </p:nvSpPr>
        <p:spPr/>
        <p:txBody>
          <a:bodyPr>
            <a:noAutofit/>
          </a:bodyPr>
          <a:lstStyle/>
          <a:p>
            <a:pPr marL="0" indent="0">
              <a:buNone/>
            </a:pPr>
            <a:r>
              <a:rPr lang="en-US" sz="1600" dirty="0"/>
              <a:t>Our project started on September 1, 2020, where all the partners tried really hard to ensure a successful beginning of the project: we created leaderships of the project in each of the countries, after that groups of students were chosen to take part in activities (Erasmus clubs), some of them filled personal forms in (profiles) in order to introduce themselves, others recorded short videos from the same reason. "To-do-lists" were created and shared, long-term work plan as well.  We created a project web page, </a:t>
            </a:r>
            <a:r>
              <a:rPr lang="en-US" sz="1600" dirty="0" err="1"/>
              <a:t>etwinning</a:t>
            </a:r>
            <a:r>
              <a:rPr lang="en-US" sz="1600" dirty="0"/>
              <a:t> space, we started using </a:t>
            </a:r>
            <a:r>
              <a:rPr lang="en-US" sz="1600" dirty="0" err="1"/>
              <a:t>facebook</a:t>
            </a:r>
            <a:r>
              <a:rPr lang="en-US" sz="1600" dirty="0"/>
              <a:t> and </a:t>
            </a:r>
            <a:r>
              <a:rPr lang="en-US" sz="1600" dirty="0" err="1"/>
              <a:t>instagram</a:t>
            </a:r>
            <a:r>
              <a:rPr lang="en-US" sz="1600" dirty="0"/>
              <a:t> for dissemination reasons. Google disc files were set up with the purpose of instant sharing of our results. Padlet platform was introduced too. The responsibility for the dissemination activities was divided: The CR (is responsible for the project web page), The Netherlands (</a:t>
            </a:r>
            <a:r>
              <a:rPr lang="en-US" sz="1600" dirty="0" err="1"/>
              <a:t>facebook</a:t>
            </a:r>
            <a:r>
              <a:rPr lang="en-US" sz="1600" dirty="0"/>
              <a:t> and </a:t>
            </a:r>
            <a:r>
              <a:rPr lang="en-US" sz="1600" dirty="0" err="1"/>
              <a:t>instagram</a:t>
            </a:r>
            <a:r>
              <a:rPr lang="en-US" sz="1600" dirty="0"/>
              <a:t>), Portugal (Padlet), Spain (</a:t>
            </a:r>
            <a:r>
              <a:rPr lang="en-US" sz="1600" dirty="0" err="1"/>
              <a:t>etwinning</a:t>
            </a:r>
            <a:r>
              <a:rPr lang="en-US" sz="1600" dirty="0"/>
              <a:t>), Denmark (Google disc). A logo competition was organized, the winner was a Czech student. The first C1 mobility was connected with a lot of preparatory tasks and nearly all of them were finished (except for comic stories from Danish partner). All the videoconferences among the students took place as planned, similarly the videoconferences among the teachers (even if they were held a bit less frequently than planned because it was not needed to organize them more often). Nevertheless we were suffering from </a:t>
            </a:r>
            <a:r>
              <a:rPr lang="en-US" sz="1600" dirty="0" err="1"/>
              <a:t>unability</a:t>
            </a:r>
            <a:r>
              <a:rPr lang="en-US" sz="1600" dirty="0"/>
              <a:t> to travel due to the covid 19 pandemic and that prevent us from realizing the mobilities completely. Step by step all preparatory C2 activities needed more time (students were not able to get together e.g. to shoot a recipe video, to create campaign posters and food supply chain presentations, they had to communicate merely online after all the online lessons at school and their motivation was descending rapidly. According to the plan all the C2 activities/tasks were supposed to be finished in April 2021. Till now half of them is still not completed (especially by the Danish and Dutch partner). Some of the videoconferences among students were postponed until the beginning of the new school year 2021/2022. Moreover the C2 mobility is still waiting to be realized too. C3 tasks connected with Green space and urban settings (led by the Spanish partner) was started before the end of the school year by the Czech and Spanish school, other schools were struggling. The C3 mobility to Spain is definitely not going to take place as planned before. All in all, all the partners have agreed with the extension, so the Czech partner is going to ask for one more year prolongation.</a:t>
            </a:r>
            <a:endParaRPr lang="cs-CZ" sz="1600" dirty="0"/>
          </a:p>
        </p:txBody>
      </p:sp>
    </p:spTree>
    <p:extLst>
      <p:ext uri="{BB962C8B-B14F-4D97-AF65-F5344CB8AC3E}">
        <p14:creationId xmlns:p14="http://schemas.microsoft.com/office/powerpoint/2010/main" val="131856598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211D42F2-0878-4AD1-96B1-F0F28C239F8E}"/>
              </a:ext>
            </a:extLst>
          </p:cNvPr>
          <p:cNvSpPr>
            <a:spLocks noGrp="1"/>
          </p:cNvSpPr>
          <p:nvPr>
            <p:ph type="title"/>
          </p:nvPr>
        </p:nvSpPr>
        <p:spPr/>
        <p:txBody>
          <a:bodyPr>
            <a:normAutofit fontScale="90000"/>
          </a:bodyPr>
          <a:lstStyle/>
          <a:p>
            <a:r>
              <a:rPr lang="en-US" sz="1800" b="0" i="0" dirty="0">
                <a:solidFill>
                  <a:srgbClr val="333333"/>
                </a:solidFill>
                <a:effectLst/>
                <a:latin typeface="Arial" panose="020B0604020202020204" pitchFamily="34" charset="0"/>
              </a:rPr>
              <a:t>How is your project progressing so far?</a:t>
            </a:r>
            <a:br>
              <a:rPr lang="cs-CZ" sz="1800" b="0" i="0" dirty="0">
                <a:solidFill>
                  <a:srgbClr val="333333"/>
                </a:solidFill>
                <a:effectLst/>
                <a:latin typeface="Arial" panose="020B0604020202020204" pitchFamily="34" charset="0"/>
              </a:rPr>
            </a:br>
            <a:br>
              <a:rPr lang="cs-CZ" sz="1800" b="0" i="0" dirty="0">
                <a:solidFill>
                  <a:srgbClr val="333333"/>
                </a:solidFill>
                <a:effectLst/>
                <a:latin typeface="Arial" panose="020B0604020202020204" pitchFamily="34" charset="0"/>
              </a:rPr>
            </a:br>
            <a:r>
              <a:rPr lang="en-US" sz="1800" b="0" i="0" dirty="0">
                <a:solidFill>
                  <a:srgbClr val="333333"/>
                </a:solidFill>
                <a:effectLst/>
                <a:latin typeface="Arial" panose="020B0604020202020204" pitchFamily="34" charset="0"/>
              </a:rPr>
              <a:t>What was your school's contribution to the project so far?</a:t>
            </a:r>
            <a:br>
              <a:rPr lang="en-US" sz="1800" b="0" i="0" dirty="0">
                <a:solidFill>
                  <a:srgbClr val="333333"/>
                </a:solidFill>
                <a:effectLst/>
                <a:latin typeface="Arial" panose="020B0604020202020204" pitchFamily="34" charset="0"/>
              </a:rPr>
            </a:br>
            <a:br>
              <a:rPr lang="en-US" sz="1800" b="0" i="0" dirty="0">
                <a:solidFill>
                  <a:srgbClr val="333333"/>
                </a:solidFill>
                <a:effectLst/>
                <a:latin typeface="Arial" panose="020B0604020202020204" pitchFamily="34" charset="0"/>
              </a:rPr>
            </a:br>
            <a:endParaRPr lang="cs-CZ" sz="1800" dirty="0"/>
          </a:p>
        </p:txBody>
      </p:sp>
      <p:sp>
        <p:nvSpPr>
          <p:cNvPr id="3" name="Zástupný obsah 2">
            <a:extLst>
              <a:ext uri="{FF2B5EF4-FFF2-40B4-BE49-F238E27FC236}">
                <a16:creationId xmlns:a16="http://schemas.microsoft.com/office/drawing/2014/main" id="{7E2D25DD-9F48-426B-8B0A-7396F81F01EC}"/>
              </a:ext>
            </a:extLst>
          </p:cNvPr>
          <p:cNvSpPr>
            <a:spLocks noGrp="1"/>
          </p:cNvSpPr>
          <p:nvPr>
            <p:ph idx="1"/>
          </p:nvPr>
        </p:nvSpPr>
        <p:spPr/>
        <p:txBody>
          <a:bodyPr>
            <a:noAutofit/>
          </a:bodyPr>
          <a:lstStyle/>
          <a:p>
            <a:pPr marL="0" indent="0">
              <a:buNone/>
            </a:pPr>
            <a:r>
              <a:rPr lang="en-US" sz="2000" dirty="0"/>
              <a:t>As to the Czech coordinating school the problem with the time/tasks/activities was not so serious because we have only one project going on, so all the tasks were fulfilled more or less </a:t>
            </a:r>
            <a:r>
              <a:rPr lang="en-US" sz="2000" dirty="0" err="1"/>
              <a:t>sucessfully</a:t>
            </a:r>
            <a:r>
              <a:rPr lang="en-US" sz="2000" dirty="0"/>
              <a:t> on time. Preparatory tasks were not a problem, all the C1/C2 and partly C3 tasks have been finished, uploaded on the school web page, described in the school magazine etc. The students loved the videoconferences because they could see the foreign students "face to face" online at least. The truth is that it is really difficult when all the students work only online instead of gathering at school as a group. We have created Erasmus corner where the results of our efforts were displayed from time to time. The Czech school has led all the preparatory activities for the first C1 mobility successfully. The videoconferences among the students took place, the project web page was updated as well. We contributed (with the help of our partners) to </a:t>
            </a:r>
            <a:r>
              <a:rPr lang="en-US" sz="2000" dirty="0" err="1"/>
              <a:t>etwinning</a:t>
            </a:r>
            <a:r>
              <a:rPr lang="en-US" sz="2000" dirty="0"/>
              <a:t>, </a:t>
            </a:r>
            <a:r>
              <a:rPr lang="en-US" sz="2000" dirty="0" err="1"/>
              <a:t>facebook</a:t>
            </a:r>
            <a:r>
              <a:rPr lang="en-US" sz="2000" dirty="0"/>
              <a:t>, </a:t>
            </a:r>
            <a:r>
              <a:rPr lang="en-US" sz="2000" dirty="0" err="1"/>
              <a:t>instagramm</a:t>
            </a:r>
            <a:r>
              <a:rPr lang="en-US" sz="2000" dirty="0"/>
              <a:t> and google disc. The Czech leadership was trying to monitor what has been achieved in the project, adjust the plan when needed, communicate with the partners via e-mails, </a:t>
            </a:r>
            <a:r>
              <a:rPr lang="en-US" sz="2000" dirty="0" err="1"/>
              <a:t>whatsapp</a:t>
            </a:r>
            <a:r>
              <a:rPr lang="en-US" sz="2000" dirty="0"/>
              <a:t> or online, organize the videoconferences among the teachers and respond to changes - simply coordinate the whole project.</a:t>
            </a:r>
            <a:endParaRPr lang="cs-CZ" sz="2000" dirty="0"/>
          </a:p>
        </p:txBody>
      </p:sp>
    </p:spTree>
    <p:extLst>
      <p:ext uri="{BB962C8B-B14F-4D97-AF65-F5344CB8AC3E}">
        <p14:creationId xmlns:p14="http://schemas.microsoft.com/office/powerpoint/2010/main" val="84045303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Nadpis 1">
            <a:extLst>
              <a:ext uri="{FF2B5EF4-FFF2-40B4-BE49-F238E27FC236}">
                <a16:creationId xmlns:a16="http://schemas.microsoft.com/office/drawing/2014/main" id="{211D42F2-0878-4AD1-96B1-F0F28C239F8E}"/>
              </a:ext>
            </a:extLst>
          </p:cNvPr>
          <p:cNvSpPr>
            <a:spLocks noGrp="1"/>
          </p:cNvSpPr>
          <p:nvPr>
            <p:ph type="title"/>
          </p:nvPr>
        </p:nvSpPr>
        <p:spPr>
          <a:xfrm>
            <a:off x="838200" y="325020"/>
            <a:ext cx="10515600" cy="1325563"/>
          </a:xfrm>
        </p:spPr>
        <p:txBody>
          <a:bodyPr>
            <a:normAutofit fontScale="90000"/>
          </a:bodyPr>
          <a:lstStyle/>
          <a:p>
            <a:r>
              <a:rPr lang="en-US" sz="2000" b="0" i="0" dirty="0">
                <a:solidFill>
                  <a:srgbClr val="333333"/>
                </a:solidFill>
                <a:effectLst/>
                <a:latin typeface="Arial" panose="020B0604020202020204" pitchFamily="34" charset="0"/>
              </a:rPr>
              <a:t>How is your project progressing so far?</a:t>
            </a:r>
            <a:br>
              <a:rPr lang="cs-CZ" sz="2000" b="0" i="0" dirty="0">
                <a:solidFill>
                  <a:srgbClr val="333333"/>
                </a:solidFill>
                <a:effectLst/>
                <a:latin typeface="Arial" panose="020B0604020202020204" pitchFamily="34" charset="0"/>
              </a:rPr>
            </a:br>
            <a:br>
              <a:rPr lang="cs-CZ" sz="1800" b="0" i="0" dirty="0">
                <a:solidFill>
                  <a:srgbClr val="333333"/>
                </a:solidFill>
                <a:effectLst/>
                <a:latin typeface="Arial" panose="020B0604020202020204" pitchFamily="34" charset="0"/>
              </a:rPr>
            </a:br>
            <a:r>
              <a:rPr lang="en-US" sz="2000" b="0" i="0" dirty="0">
                <a:solidFill>
                  <a:srgbClr val="333333"/>
                </a:solidFill>
                <a:effectLst/>
                <a:latin typeface="Arial" panose="020B0604020202020204" pitchFamily="34" charset="0"/>
              </a:rPr>
              <a:t>What expenses did you cover with the funds spent until now?</a:t>
            </a:r>
            <a:br>
              <a:rPr lang="en-US" sz="2000" b="0" i="0" dirty="0">
                <a:solidFill>
                  <a:srgbClr val="333333"/>
                </a:solidFill>
                <a:effectLst/>
                <a:latin typeface="Arial" panose="020B0604020202020204" pitchFamily="34" charset="0"/>
              </a:rPr>
            </a:br>
            <a:br>
              <a:rPr lang="en-US" sz="2000" b="0" i="0" dirty="0">
                <a:solidFill>
                  <a:srgbClr val="333333"/>
                </a:solidFill>
                <a:effectLst/>
                <a:latin typeface="Arial" panose="020B0604020202020204" pitchFamily="34" charset="0"/>
              </a:rPr>
            </a:br>
            <a:br>
              <a:rPr lang="en-US" sz="1800" b="0" i="0" dirty="0">
                <a:solidFill>
                  <a:srgbClr val="333333"/>
                </a:solidFill>
                <a:effectLst/>
                <a:latin typeface="Arial" panose="020B0604020202020204" pitchFamily="34" charset="0"/>
              </a:rPr>
            </a:br>
            <a:endParaRPr lang="cs-CZ" sz="1800" dirty="0"/>
          </a:p>
        </p:txBody>
      </p:sp>
      <p:sp>
        <p:nvSpPr>
          <p:cNvPr id="3" name="Zástupný obsah 2">
            <a:extLst>
              <a:ext uri="{FF2B5EF4-FFF2-40B4-BE49-F238E27FC236}">
                <a16:creationId xmlns:a16="http://schemas.microsoft.com/office/drawing/2014/main" id="{7E2D25DD-9F48-426B-8B0A-7396F81F01EC}"/>
              </a:ext>
            </a:extLst>
          </p:cNvPr>
          <p:cNvSpPr>
            <a:spLocks noGrp="1"/>
          </p:cNvSpPr>
          <p:nvPr>
            <p:ph idx="1"/>
          </p:nvPr>
        </p:nvSpPr>
        <p:spPr/>
        <p:txBody>
          <a:bodyPr>
            <a:noAutofit/>
          </a:bodyPr>
          <a:lstStyle/>
          <a:p>
            <a:pPr marL="0" indent="0">
              <a:buNone/>
            </a:pPr>
            <a:r>
              <a:rPr lang="en-US" sz="2000" dirty="0"/>
              <a:t>We are in the middle of the project currently and due to pandemic of Covid 19 we have not realized any of the mobilities yet. That´s why all the "project management and implementation expenses"  are connected only with the activities that are preparatory (other project events) so far and will later allow the </a:t>
            </a:r>
            <a:r>
              <a:rPr lang="en-US" sz="2000" dirty="0" err="1"/>
              <a:t>occurance</a:t>
            </a:r>
            <a:r>
              <a:rPr lang="en-US" sz="2000" dirty="0"/>
              <a:t> of the mobilities (all the partners prefer to realize the mobilities physically). The expenses include the following: paper and cartridge for copy machines (materials for students, the coordinator and Erasmus corner), plants, seeds, trees and bushes for </a:t>
            </a:r>
            <a:r>
              <a:rPr lang="en-US" sz="2000" dirty="0" err="1"/>
              <a:t>revitali</a:t>
            </a:r>
            <a:r>
              <a:rPr lang="cs-CZ" sz="2000" dirty="0"/>
              <a:t>z</a:t>
            </a:r>
            <a:r>
              <a:rPr lang="en-US" sz="2000" dirty="0" err="1"/>
              <a:t>ation</a:t>
            </a:r>
            <a:r>
              <a:rPr lang="en-US" sz="2000" dirty="0"/>
              <a:t> of part of the school backyard (creation of a green space at school)</a:t>
            </a:r>
            <a:r>
              <a:rPr lang="cs-CZ" sz="2000" dirty="0"/>
              <a:t>.</a:t>
            </a:r>
          </a:p>
        </p:txBody>
      </p:sp>
    </p:spTree>
    <p:extLst>
      <p:ext uri="{BB962C8B-B14F-4D97-AF65-F5344CB8AC3E}">
        <p14:creationId xmlns:p14="http://schemas.microsoft.com/office/powerpoint/2010/main" val="1970722904"/>
      </p:ext>
    </p:extLst>
  </p:cSld>
  <p:clrMapOvr>
    <a:masterClrMapping/>
  </p:clrMapOvr>
</p:sld>
</file>

<file path=ppt/theme/theme1.xml><?xml version="1.0" encoding="utf-8"?>
<a:theme xmlns:a="http://schemas.openxmlformats.org/drawingml/2006/main" name="Office Theme">
  <a:themeElements>
    <a:clrScheme name="Motiv 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Motiv 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Motiv 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91</TotalTime>
  <Words>1790</Words>
  <Application>Microsoft Office PowerPoint</Application>
  <PresentationFormat>Širokoúhlá obrazovka</PresentationFormat>
  <Paragraphs>76</Paragraphs>
  <Slides>14</Slides>
  <Notes>0</Notes>
  <HiddenSlides>0</HiddenSlides>
  <MMClips>0</MMClips>
  <ScaleCrop>false</ScaleCrop>
  <HeadingPairs>
    <vt:vector size="6" baseType="variant">
      <vt:variant>
        <vt:lpstr>Použitá písma</vt:lpstr>
      </vt:variant>
      <vt:variant>
        <vt:i4>3</vt:i4>
      </vt:variant>
      <vt:variant>
        <vt:lpstr>Motiv</vt:lpstr>
      </vt:variant>
      <vt:variant>
        <vt:i4>1</vt:i4>
      </vt:variant>
      <vt:variant>
        <vt:lpstr>Nadpisy snímků</vt:lpstr>
      </vt:variant>
      <vt:variant>
        <vt:i4>14</vt:i4>
      </vt:variant>
    </vt:vector>
  </HeadingPairs>
  <TitlesOfParts>
    <vt:vector size="18" baseType="lpstr">
      <vt:lpstr>Arial</vt:lpstr>
      <vt:lpstr>Calibri</vt:lpstr>
      <vt:lpstr>Calibri Light</vt:lpstr>
      <vt:lpstr>Office Theme</vt:lpstr>
      <vt:lpstr>Videoconference_teachers_September 23, 2021</vt:lpstr>
      <vt:lpstr>Extension of the project</vt:lpstr>
      <vt:lpstr>Prezentace aplikace PowerPoint</vt:lpstr>
      <vt:lpstr>MOBILITIES AFTER EXTENSION? 5 pupils + 2 teachers</vt:lpstr>
      <vt:lpstr>MOBILITIES AFTER EXTENSION? </vt:lpstr>
      <vt:lpstr>It is written by every partner, the deadline for the CR is September 30.</vt:lpstr>
      <vt:lpstr>How is your project progressing so far?  Is the implementation following the plan described in the project application? If plans had to be changed, please explain how and why. </vt:lpstr>
      <vt:lpstr>How is your project progressing so far?  What was your school's contribution to the project so far?  </vt:lpstr>
      <vt:lpstr>How is your project progressing so far?  What expenses did you cover with the funds spent until now?   </vt:lpstr>
      <vt:lpstr>Spain: to-do-list</vt:lpstr>
      <vt:lpstr>Spain: to-do-list</vt:lpstr>
      <vt:lpstr>Spain: to-do-list</vt:lpstr>
      <vt:lpstr>Spain: to-do-list</vt:lpstr>
      <vt:lpstr>VIDEOCONFERENCES THAT HAVE NOT BEEN REALIZED YET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Prezentace aplikace PowerPoint</dc:title>
  <dc:creator>Romana</dc:creator>
  <cp:lastModifiedBy>Přikrylová Romana</cp:lastModifiedBy>
  <cp:revision>18</cp:revision>
  <dcterms:created xsi:type="dcterms:W3CDTF">2021-09-19T14:50:01Z</dcterms:created>
  <dcterms:modified xsi:type="dcterms:W3CDTF">2021-09-23T12:24:25Z</dcterms:modified>
</cp:coreProperties>
</file>

<file path=docProps/thumbnail.jpeg>
</file>