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38" r:id="rId1"/>
  </p:sldMasterIdLst>
  <p:notesMasterIdLst>
    <p:notesMasterId r:id="rId13"/>
  </p:notesMasterIdLst>
  <p:sldIdLst>
    <p:sldId id="256" r:id="rId2"/>
    <p:sldId id="257" r:id="rId3"/>
    <p:sldId id="259" r:id="rId4"/>
    <p:sldId id="263" r:id="rId5"/>
    <p:sldId id="265" r:id="rId6"/>
    <p:sldId id="266" r:id="rId7"/>
    <p:sldId id="267" r:id="rId8"/>
    <p:sldId id="268" r:id="rId9"/>
    <p:sldId id="264" r:id="rId10"/>
    <p:sldId id="261" r:id="rId11"/>
    <p:sldId id="262" r:id="rId12"/>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4" roundtripDataSignature="AMtx7miuhzs+0k2Ufs4rqkpzUTXL7B2A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3422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6907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7828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96367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410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520dd4316f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520dd4316f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3480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013A474-15BA-4C58-98E5-234BB0AA28D0}"/>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a:extLst>
              <a:ext uri="{FF2B5EF4-FFF2-40B4-BE49-F238E27FC236}">
                <a16:creationId xmlns:a16="http://schemas.microsoft.com/office/drawing/2014/main" id="{82CEFFAF-ADE0-49C8-8DDE-76FE4AE622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a:extLst>
              <a:ext uri="{FF2B5EF4-FFF2-40B4-BE49-F238E27FC236}">
                <a16:creationId xmlns:a16="http://schemas.microsoft.com/office/drawing/2014/main" id="{F8B58FCB-E97B-476B-A0C1-BFD76B61A649}"/>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A9B82B87-0AFA-4DE9-B0DA-2816D0B254E8}"/>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83942A61-135E-40A0-91F0-3AC6D647292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4080912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C0D4BB9-B7C8-41EA-BE51-A84ACA1285AC}"/>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C3F2B694-84ED-4B04-910F-8FA4E3713AB6}"/>
              </a:ext>
            </a:extLst>
          </p:cNvPr>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3F4D986-31BF-40CF-90F7-CC4F1CD90634}"/>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BE1870F1-E68F-43AB-9072-F06EA0D069FC}"/>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0431D48-2750-4BED-8AAE-BF3991A0A7D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175986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000108D4-92B0-4AD6-A3AC-9EF6EAF97829}"/>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D16562DE-ABD3-4D9B-B707-3D2342C7A2D6}"/>
              </a:ext>
            </a:extLst>
          </p:cNvPr>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55467AE2-1D99-430B-864A-9B42D33F5D2E}"/>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E7600290-5C3F-45B3-BE5B-2230B814536F}"/>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DF1E57F-6872-4268-8187-13504ADFF37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709227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938D2FB-AAE4-4C1A-A5E5-CF5B5AD6CD68}"/>
              </a:ext>
            </a:extLst>
          </p:cNvPr>
          <p:cNvSpPr>
            <a:spLocks noGrp="1"/>
          </p:cNvSpPr>
          <p:nvPr>
            <p:ph type="title"/>
          </p:nvPr>
        </p:nvSpPr>
        <p:spPr/>
        <p:txBody>
          <a:bodyPr/>
          <a:lstStyle/>
          <a:p>
            <a:r>
              <a:rPr lang="cs-CZ"/>
              <a:t>Kliknutím lze upravit styl.</a:t>
            </a:r>
          </a:p>
        </p:txBody>
      </p:sp>
      <p:sp>
        <p:nvSpPr>
          <p:cNvPr id="3" name="Zástupný symbol pro obsah 2">
            <a:extLst>
              <a:ext uri="{FF2B5EF4-FFF2-40B4-BE49-F238E27FC236}">
                <a16:creationId xmlns:a16="http://schemas.microsoft.com/office/drawing/2014/main" id="{742B0636-00A9-4983-9CE2-8E7842020F1F}"/>
              </a:ext>
            </a:extLst>
          </p:cNvPr>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463001A-712C-4D29-A22C-6D4D3DD93CE1}"/>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DEBD34A4-3987-494A-95CE-9B2199DCBA63}"/>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C0A66E1-EC45-4524-A345-595D1F1418B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31384488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5D4EE8E-CB69-44E9-9FFF-4CC51923687A}"/>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a:extLst>
              <a:ext uri="{FF2B5EF4-FFF2-40B4-BE49-F238E27FC236}">
                <a16:creationId xmlns:a16="http://schemas.microsoft.com/office/drawing/2014/main" id="{215757D6-16BF-4CAA-AEA5-EC3C1AC4199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a:extLst>
              <a:ext uri="{FF2B5EF4-FFF2-40B4-BE49-F238E27FC236}">
                <a16:creationId xmlns:a16="http://schemas.microsoft.com/office/drawing/2014/main" id="{A8BFB155-F0E3-48C2-BBF3-E3CD42ED7591}"/>
              </a:ext>
            </a:extLst>
          </p:cNvPr>
          <p:cNvSpPr>
            <a:spLocks noGrp="1"/>
          </p:cNvSpPr>
          <p:nvPr>
            <p:ph type="dt" sz="half" idx="10"/>
          </p:nvPr>
        </p:nvSpPr>
        <p:spPr/>
        <p:txBody>
          <a:bodyPr/>
          <a:lstStyle/>
          <a:p>
            <a:endParaRPr lang="cs-CZ"/>
          </a:p>
        </p:txBody>
      </p:sp>
      <p:sp>
        <p:nvSpPr>
          <p:cNvPr id="5" name="Zástupný symbol pro zápatí 4">
            <a:extLst>
              <a:ext uri="{FF2B5EF4-FFF2-40B4-BE49-F238E27FC236}">
                <a16:creationId xmlns:a16="http://schemas.microsoft.com/office/drawing/2014/main" id="{6028A93B-79B7-46AA-9325-2D3E6F9234C6}"/>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39382A57-921A-47E5-82FF-BBDB857F7F0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640887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F0FDD9B-1CF3-434E-B3DA-1CAA347E285F}"/>
              </a:ext>
            </a:extLst>
          </p:cNvPr>
          <p:cNvSpPr>
            <a:spLocks noGrp="1"/>
          </p:cNvSpPr>
          <p:nvPr>
            <p:ph type="title"/>
          </p:nvPr>
        </p:nvSpPr>
        <p:spPr/>
        <p:txBody>
          <a:bodyPr/>
          <a:lstStyle/>
          <a:p>
            <a:r>
              <a:rPr lang="cs-CZ"/>
              <a:t>Kliknutím lze upravit styl.</a:t>
            </a:r>
          </a:p>
        </p:txBody>
      </p:sp>
      <p:sp>
        <p:nvSpPr>
          <p:cNvPr id="3" name="Zástupný symbol pro obsah 2">
            <a:extLst>
              <a:ext uri="{FF2B5EF4-FFF2-40B4-BE49-F238E27FC236}">
                <a16:creationId xmlns:a16="http://schemas.microsoft.com/office/drawing/2014/main" id="{D34EDDE8-EBA2-4887-BA3D-923D755950F5}"/>
              </a:ext>
            </a:extLst>
          </p:cNvPr>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a:extLst>
              <a:ext uri="{FF2B5EF4-FFF2-40B4-BE49-F238E27FC236}">
                <a16:creationId xmlns:a16="http://schemas.microsoft.com/office/drawing/2014/main" id="{17027936-E345-41C9-8F3B-35CAC7407752}"/>
              </a:ext>
            </a:extLst>
          </p:cNvPr>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AC8F211B-0F15-440B-BA19-5E0EB1A02243}"/>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A9B8E728-7DDF-4536-B2BC-A56291D0A978}"/>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810B3EB2-66E0-49CC-AA40-EF675B2358A6}"/>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22399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5534DA-51F8-42C1-ABF6-3336702321EA}"/>
              </a:ext>
            </a:extLst>
          </p:cNvPr>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a:extLst>
              <a:ext uri="{FF2B5EF4-FFF2-40B4-BE49-F238E27FC236}">
                <a16:creationId xmlns:a16="http://schemas.microsoft.com/office/drawing/2014/main" id="{E7FC790F-063F-4EEA-A909-B2C3C8072F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a:extLst>
              <a:ext uri="{FF2B5EF4-FFF2-40B4-BE49-F238E27FC236}">
                <a16:creationId xmlns:a16="http://schemas.microsoft.com/office/drawing/2014/main" id="{15D13BCB-03E1-422B-A7FC-EFDE3A46EF43}"/>
              </a:ext>
            </a:extLst>
          </p:cNvPr>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a:extLst>
              <a:ext uri="{FF2B5EF4-FFF2-40B4-BE49-F238E27FC236}">
                <a16:creationId xmlns:a16="http://schemas.microsoft.com/office/drawing/2014/main" id="{CEDB39D9-A997-44DA-A541-DB93D97F84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a:extLst>
              <a:ext uri="{FF2B5EF4-FFF2-40B4-BE49-F238E27FC236}">
                <a16:creationId xmlns:a16="http://schemas.microsoft.com/office/drawing/2014/main" id="{340044B6-41DE-4338-A011-D3F6146699D3}"/>
              </a:ext>
            </a:extLst>
          </p:cNvPr>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678AE8C3-C19E-441C-935B-DA049426C317}"/>
              </a:ext>
            </a:extLst>
          </p:cNvPr>
          <p:cNvSpPr>
            <a:spLocks noGrp="1"/>
          </p:cNvSpPr>
          <p:nvPr>
            <p:ph type="dt" sz="half" idx="10"/>
          </p:nvPr>
        </p:nvSpPr>
        <p:spPr/>
        <p:txBody>
          <a:bodyPr/>
          <a:lstStyle/>
          <a:p>
            <a:endParaRPr lang="cs-CZ"/>
          </a:p>
        </p:txBody>
      </p:sp>
      <p:sp>
        <p:nvSpPr>
          <p:cNvPr id="8" name="Zástupný symbol pro zápatí 7">
            <a:extLst>
              <a:ext uri="{FF2B5EF4-FFF2-40B4-BE49-F238E27FC236}">
                <a16:creationId xmlns:a16="http://schemas.microsoft.com/office/drawing/2014/main" id="{93B9AA95-FA27-414B-96AA-CA3A5E1DE60B}"/>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11453875-73E4-42FE-BB2E-C742A3175E7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1914456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FBDB045-75CF-4076-9230-A414A7FF9F25}"/>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81EED533-342F-402A-BC75-0A7F0B7CC8E3}"/>
              </a:ext>
            </a:extLst>
          </p:cNvPr>
          <p:cNvSpPr>
            <a:spLocks noGrp="1"/>
          </p:cNvSpPr>
          <p:nvPr>
            <p:ph type="dt" sz="half" idx="10"/>
          </p:nvPr>
        </p:nvSpPr>
        <p:spPr/>
        <p:txBody>
          <a:bodyPr/>
          <a:lstStyle/>
          <a:p>
            <a:endParaRPr lang="cs-CZ"/>
          </a:p>
        </p:txBody>
      </p:sp>
      <p:sp>
        <p:nvSpPr>
          <p:cNvPr id="4" name="Zástupný symbol pro zápatí 3">
            <a:extLst>
              <a:ext uri="{FF2B5EF4-FFF2-40B4-BE49-F238E27FC236}">
                <a16:creationId xmlns:a16="http://schemas.microsoft.com/office/drawing/2014/main" id="{50A77037-E09C-4ABD-BB6A-9F7E396735C1}"/>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480A926F-FC54-4BC3-B695-042A94CC941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3585282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91E2159A-41DB-412F-A56D-22DFCB73630E}"/>
              </a:ext>
            </a:extLst>
          </p:cNvPr>
          <p:cNvSpPr>
            <a:spLocks noGrp="1"/>
          </p:cNvSpPr>
          <p:nvPr>
            <p:ph type="dt" sz="half" idx="10"/>
          </p:nvPr>
        </p:nvSpPr>
        <p:spPr/>
        <p:txBody>
          <a:bodyPr/>
          <a:lstStyle/>
          <a:p>
            <a:endParaRPr lang="cs-CZ"/>
          </a:p>
        </p:txBody>
      </p:sp>
      <p:sp>
        <p:nvSpPr>
          <p:cNvPr id="3" name="Zástupný symbol pro zápatí 2">
            <a:extLst>
              <a:ext uri="{FF2B5EF4-FFF2-40B4-BE49-F238E27FC236}">
                <a16:creationId xmlns:a16="http://schemas.microsoft.com/office/drawing/2014/main" id="{B11A68DF-FC7A-4FC3-B219-DB29939A8E4A}"/>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F15A47D8-9D86-4616-AC08-A15A8B59631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3441052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0EF3CF8-11B3-44DC-90A2-2D0DA34FF9B5}"/>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a:extLst>
              <a:ext uri="{FF2B5EF4-FFF2-40B4-BE49-F238E27FC236}">
                <a16:creationId xmlns:a16="http://schemas.microsoft.com/office/drawing/2014/main" id="{7E674C54-6A44-42FA-A789-665CE697A4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a:extLst>
              <a:ext uri="{FF2B5EF4-FFF2-40B4-BE49-F238E27FC236}">
                <a16:creationId xmlns:a16="http://schemas.microsoft.com/office/drawing/2014/main" id="{C3C08B67-4283-4755-96AD-BF07676652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264840B9-7A6B-4F98-B61A-5EF02B0BFD7E}"/>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F81EF643-716A-4F96-B469-97F039900F87}"/>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BCF00A48-1283-4B55-8C9D-EE878E2A1F1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668900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112410A-744F-42BC-9BB5-A7D797EB36BF}"/>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3CFD1988-4DB6-47A8-8EEC-BE25E5EC6B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a:extLst>
              <a:ext uri="{FF2B5EF4-FFF2-40B4-BE49-F238E27FC236}">
                <a16:creationId xmlns:a16="http://schemas.microsoft.com/office/drawing/2014/main" id="{344EDCB5-3A44-466F-AFE2-498642181F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3FF9FA83-9543-4510-B0BF-094587BF91B6}"/>
              </a:ext>
            </a:extLst>
          </p:cNvPr>
          <p:cNvSpPr>
            <a:spLocks noGrp="1"/>
          </p:cNvSpPr>
          <p:nvPr>
            <p:ph type="dt" sz="half" idx="10"/>
          </p:nvPr>
        </p:nvSpPr>
        <p:spPr/>
        <p:txBody>
          <a:bodyPr/>
          <a:lstStyle/>
          <a:p>
            <a:endParaRPr lang="cs-CZ"/>
          </a:p>
        </p:txBody>
      </p:sp>
      <p:sp>
        <p:nvSpPr>
          <p:cNvPr id="6" name="Zástupný symbol pro zápatí 5">
            <a:extLst>
              <a:ext uri="{FF2B5EF4-FFF2-40B4-BE49-F238E27FC236}">
                <a16:creationId xmlns:a16="http://schemas.microsoft.com/office/drawing/2014/main" id="{4E129E24-39BE-49F1-9B08-C0BCBE64A91F}"/>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44347E7A-BC84-45DF-AF37-99220DED47A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164826649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BB33D103-4B0E-4B7B-BDBD-2A305DEA98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a:extLst>
              <a:ext uri="{FF2B5EF4-FFF2-40B4-BE49-F238E27FC236}">
                <a16:creationId xmlns:a16="http://schemas.microsoft.com/office/drawing/2014/main" id="{3750B6CD-9A16-4BF0-AD53-AE2E6E6B3A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FBE762A0-2F54-416D-89A1-4C3AF45AD79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cs-CZ"/>
          </a:p>
        </p:txBody>
      </p:sp>
      <p:sp>
        <p:nvSpPr>
          <p:cNvPr id="5" name="Zástupný symbol pro zápatí 4">
            <a:extLst>
              <a:ext uri="{FF2B5EF4-FFF2-40B4-BE49-F238E27FC236}">
                <a16:creationId xmlns:a16="http://schemas.microsoft.com/office/drawing/2014/main" id="{EABB4C6C-8485-47BB-AD7A-89164433082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a:extLst>
              <a:ext uri="{FF2B5EF4-FFF2-40B4-BE49-F238E27FC236}">
                <a16:creationId xmlns:a16="http://schemas.microsoft.com/office/drawing/2014/main" id="{9C9DF304-5EB7-421B-AE6A-60E8971615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29968291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475487" y="476777"/>
            <a:ext cx="3864383" cy="3480257"/>
          </a:xfrm>
          <a:prstGeom prst="rect">
            <a:avLst/>
          </a:prstGeom>
          <a:solidFill>
            <a:srgbClr val="7F7F7F">
              <a:alpha val="2392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5" name="Google Shape;85;p1"/>
          <p:cNvSpPr/>
          <p:nvPr/>
        </p:nvSpPr>
        <p:spPr>
          <a:xfrm>
            <a:off x="475487" y="4118658"/>
            <a:ext cx="3864383" cy="2278771"/>
          </a:xfrm>
          <a:prstGeom prst="rect">
            <a:avLst/>
          </a:prstGeom>
          <a:solidFill>
            <a:srgbClr val="7F7F7F">
              <a:alpha val="23921"/>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6" name="Google Shape;86;p1"/>
          <p:cNvSpPr/>
          <p:nvPr/>
        </p:nvSpPr>
        <p:spPr>
          <a:xfrm>
            <a:off x="4501415" y="476778"/>
            <a:ext cx="7212450" cy="5920653"/>
          </a:xfrm>
          <a:prstGeom prst="rect">
            <a:avLst/>
          </a:prstGeom>
          <a:solidFill>
            <a:schemeClr val="accent5">
              <a:alpha val="9490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7" name="Google Shape;87;p1"/>
          <p:cNvSpPr txBox="1">
            <a:spLocks noGrp="1"/>
          </p:cNvSpPr>
          <p:nvPr>
            <p:ph type="ctrTitle"/>
          </p:nvPr>
        </p:nvSpPr>
        <p:spPr>
          <a:xfrm>
            <a:off x="5141495" y="760490"/>
            <a:ext cx="5956353" cy="312982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4800"/>
              <a:buFont typeface="Calibri"/>
              <a:buNone/>
            </a:pPr>
            <a:r>
              <a:rPr lang="cs-CZ" sz="4800" dirty="0" err="1">
                <a:solidFill>
                  <a:srgbClr val="FFFFFF"/>
                </a:solidFill>
              </a:rPr>
              <a:t>Coordinators</a:t>
            </a:r>
            <a:r>
              <a:rPr lang="cs-CZ" sz="4800" dirty="0">
                <a:solidFill>
                  <a:srgbClr val="FFFFFF"/>
                </a:solidFill>
              </a:rPr>
              <a:t> Meeting</a:t>
            </a:r>
            <a:br>
              <a:rPr lang="cs-CZ" sz="4800" dirty="0">
                <a:solidFill>
                  <a:srgbClr val="FFFFFF"/>
                </a:solidFill>
              </a:rPr>
            </a:br>
            <a:r>
              <a:rPr lang="cs-CZ" sz="4800" dirty="0">
                <a:solidFill>
                  <a:srgbClr val="FFFFFF"/>
                </a:solidFill>
              </a:rPr>
              <a:t>4th </a:t>
            </a:r>
            <a:r>
              <a:rPr lang="cs-CZ" sz="4800" dirty="0" err="1">
                <a:solidFill>
                  <a:srgbClr val="FFFFFF"/>
                </a:solidFill>
              </a:rPr>
              <a:t>October</a:t>
            </a:r>
            <a:r>
              <a:rPr lang="cs-CZ" sz="4800" dirty="0">
                <a:solidFill>
                  <a:srgbClr val="FFFFFF"/>
                </a:solidFill>
              </a:rPr>
              <a:t> 2022</a:t>
            </a:r>
            <a:endParaRPr dirty="0"/>
          </a:p>
        </p:txBody>
      </p:sp>
      <p:sp>
        <p:nvSpPr>
          <p:cNvPr id="88" name="Google Shape;88;p1"/>
          <p:cNvSpPr txBox="1">
            <a:spLocks noGrp="1"/>
          </p:cNvSpPr>
          <p:nvPr>
            <p:ph type="subTitle" idx="1"/>
          </p:nvPr>
        </p:nvSpPr>
        <p:spPr>
          <a:xfrm>
            <a:off x="5141495" y="4173604"/>
            <a:ext cx="5956353" cy="192389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solidFill>
                <a:srgbClr val="FFFFFF"/>
              </a:solidFill>
            </a:endParaRPr>
          </a:p>
        </p:txBody>
      </p:sp>
      <p:pic>
        <p:nvPicPr>
          <p:cNvPr id="89" name="Google Shape;89;p1"/>
          <p:cNvPicPr preferRelativeResize="0"/>
          <p:nvPr/>
        </p:nvPicPr>
        <p:blipFill rotWithShape="1">
          <a:blip r:embed="rId3">
            <a:alphaModFix/>
          </a:blip>
          <a:srcRect/>
          <a:stretch/>
        </p:blipFill>
        <p:spPr>
          <a:xfrm>
            <a:off x="783675" y="660649"/>
            <a:ext cx="3259173" cy="3112511"/>
          </a:xfrm>
          <a:prstGeom prst="rect">
            <a:avLst/>
          </a:prstGeom>
          <a:noFill/>
          <a:ln>
            <a:noFill/>
          </a:ln>
        </p:spPr>
      </p:pic>
      <p:cxnSp>
        <p:nvCxnSpPr>
          <p:cNvPr id="90" name="Google Shape;90;p1"/>
          <p:cNvCxnSpPr/>
          <p:nvPr/>
        </p:nvCxnSpPr>
        <p:spPr>
          <a:xfrm>
            <a:off x="5287478" y="4020397"/>
            <a:ext cx="3657600" cy="0"/>
          </a:xfrm>
          <a:prstGeom prst="straightConnector1">
            <a:avLst/>
          </a:prstGeom>
          <a:noFill/>
          <a:ln w="19050" cap="flat" cmpd="sng">
            <a:solidFill>
              <a:srgbClr val="FFFFFF">
                <a:alpha val="80000"/>
              </a:srgbClr>
            </a:solidFill>
            <a:prstDash val="solid"/>
            <a:miter lim="800000"/>
            <a:headEnd type="none" w="sm" len="sm"/>
            <a:tailEnd type="none" w="sm" len="sm"/>
          </a:ln>
        </p:spPr>
      </p:cxnSp>
      <p:pic>
        <p:nvPicPr>
          <p:cNvPr id="91" name="Google Shape;91;p1"/>
          <p:cNvPicPr preferRelativeResize="0"/>
          <p:nvPr/>
        </p:nvPicPr>
        <p:blipFill rotWithShape="1">
          <a:blip r:embed="rId4">
            <a:alphaModFix/>
          </a:blip>
          <a:srcRect/>
          <a:stretch/>
        </p:blipFill>
        <p:spPr>
          <a:xfrm>
            <a:off x="686366" y="4763809"/>
            <a:ext cx="3459637" cy="98846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4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4"/>
        <p:cNvGrpSpPr/>
        <p:nvPr/>
      </p:nvGrpSpPr>
      <p:grpSpPr>
        <a:xfrm>
          <a:off x="0" y="0"/>
          <a:ext cx="0" cy="0"/>
          <a:chOff x="0" y="0"/>
          <a:chExt cx="0" cy="0"/>
        </a:xfrm>
      </p:grpSpPr>
      <p:sp>
        <p:nvSpPr>
          <p:cNvPr id="125" name="Google Shape;125;p8"/>
          <p:cNvSpPr/>
          <p:nvPr/>
        </p:nvSpPr>
        <p:spPr>
          <a:xfrm>
            <a:off x="0" y="2"/>
            <a:ext cx="12192000" cy="685799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6" name="Google Shape;126;p8"/>
          <p:cNvSpPr txBox="1">
            <a:spLocks noGrp="1"/>
          </p:cNvSpPr>
          <p:nvPr>
            <p:ph type="ctrTitle"/>
          </p:nvPr>
        </p:nvSpPr>
        <p:spPr>
          <a:xfrm>
            <a:off x="982639" y="1012536"/>
            <a:ext cx="4613300" cy="3163224"/>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600"/>
              <a:buFont typeface="Calibri"/>
              <a:buNone/>
            </a:pPr>
            <a:br>
              <a:rPr lang="cs-CZ" sz="1600" dirty="0"/>
            </a:br>
            <a:br>
              <a:rPr lang="cs-CZ" sz="1600" dirty="0"/>
            </a:br>
            <a:br>
              <a:rPr lang="cs-CZ" sz="1600" dirty="0"/>
            </a:br>
            <a:r>
              <a:rPr lang="cs-CZ" sz="2800" b="1" dirty="0"/>
              <a:t>OUR NEXT</a:t>
            </a:r>
            <a:br>
              <a:rPr lang="cs-CZ" sz="2800" b="1" dirty="0"/>
            </a:br>
            <a:r>
              <a:rPr lang="cs-CZ" sz="2800" b="1" dirty="0"/>
              <a:t>LEADERSHIP VIDEOCONFERENCE?</a:t>
            </a:r>
            <a:br>
              <a:rPr lang="cs-CZ" sz="2800" b="1" dirty="0"/>
            </a:br>
            <a:br>
              <a:rPr lang="cs-CZ" sz="2800" b="1" dirty="0"/>
            </a:br>
            <a:r>
              <a:rPr lang="cs-CZ" sz="2800" b="1" dirty="0"/>
              <a:t>24th </a:t>
            </a:r>
            <a:r>
              <a:rPr lang="cs-CZ" sz="2800" b="1" dirty="0" err="1"/>
              <a:t>November</a:t>
            </a:r>
            <a:r>
              <a:rPr lang="cs-CZ" sz="2800" b="1" dirty="0"/>
              <a:t>, 4 </a:t>
            </a:r>
            <a:r>
              <a:rPr lang="cs-CZ" sz="2800" b="1" dirty="0" err="1"/>
              <a:t>p.m</a:t>
            </a:r>
            <a:r>
              <a:rPr lang="cs-CZ" sz="2800" b="1"/>
              <a:t>.?</a:t>
            </a:r>
            <a:endParaRPr dirty="0"/>
          </a:p>
        </p:txBody>
      </p:sp>
      <p:sp>
        <p:nvSpPr>
          <p:cNvPr id="127" name="Google Shape;127;p8"/>
          <p:cNvSpPr txBox="1">
            <a:spLocks noGrp="1"/>
          </p:cNvSpPr>
          <p:nvPr>
            <p:ph type="subTitle" idx="1"/>
          </p:nvPr>
        </p:nvSpPr>
        <p:spPr>
          <a:xfrm>
            <a:off x="982638" y="4389120"/>
            <a:ext cx="4408228" cy="119281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400"/>
              <a:buNone/>
            </a:pPr>
            <a:endParaRPr/>
          </a:p>
        </p:txBody>
      </p:sp>
      <p:sp>
        <p:nvSpPr>
          <p:cNvPr id="128" name="Google Shape;128;p8"/>
          <p:cNvSpPr/>
          <p:nvPr/>
        </p:nvSpPr>
        <p:spPr>
          <a:xfrm flipH="1">
            <a:off x="8123336" y="-3"/>
            <a:ext cx="4068664" cy="6858000"/>
          </a:xfrm>
          <a:prstGeom prst="rect">
            <a:avLst/>
          </a:prstGeom>
          <a:gradFill>
            <a:gsLst>
              <a:gs pos="0">
                <a:srgbClr val="000000"/>
              </a:gs>
              <a:gs pos="26000">
                <a:srgbClr val="000000"/>
              </a:gs>
              <a:gs pos="100000">
                <a:schemeClr val="accent1"/>
              </a:gs>
            </a:gsLst>
            <a:lin ang="9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9" name="Google Shape;129;p8"/>
          <p:cNvSpPr/>
          <p:nvPr/>
        </p:nvSpPr>
        <p:spPr>
          <a:xfrm flipH="1">
            <a:off x="8123336" y="-3"/>
            <a:ext cx="3611463" cy="6858000"/>
          </a:xfrm>
          <a:prstGeom prst="rect">
            <a:avLst/>
          </a:prstGeom>
          <a:gradFill>
            <a:gsLst>
              <a:gs pos="0">
                <a:srgbClr val="2F5496">
                  <a:alpha val="55686"/>
                </a:srgbClr>
              </a:gs>
              <a:gs pos="100000">
                <a:srgbClr val="000000">
                  <a:alpha val="51764"/>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0" name="Google Shape;130;p8"/>
          <p:cNvSpPr/>
          <p:nvPr/>
        </p:nvSpPr>
        <p:spPr>
          <a:xfrm rot="5400000">
            <a:off x="8230721" y="-107390"/>
            <a:ext cx="3853890" cy="4068665"/>
          </a:xfrm>
          <a:prstGeom prst="rect">
            <a:avLst/>
          </a:prstGeom>
          <a:gradFill>
            <a:gsLst>
              <a:gs pos="0">
                <a:srgbClr val="000000">
                  <a:alpha val="33725"/>
                </a:srgbClr>
              </a:gs>
              <a:gs pos="96000">
                <a:srgbClr val="4472C4">
                  <a:alpha val="0"/>
                </a:srgbClr>
              </a:gs>
              <a:gs pos="100000">
                <a:srgbClr val="4472C4">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31" name="Google Shape;131;p8"/>
          <p:cNvPicPr preferRelativeResize="0"/>
          <p:nvPr/>
        </p:nvPicPr>
        <p:blipFill rotWithShape="1">
          <a:blip r:embed="rId3">
            <a:alphaModFix/>
          </a:blip>
          <a:srcRect l="4500" r="3" b="3"/>
          <a:stretch/>
        </p:blipFill>
        <p:spPr>
          <a:xfrm>
            <a:off x="6096000" y="1012536"/>
            <a:ext cx="4756162" cy="4756162"/>
          </a:xfrm>
          <a:custGeom>
            <a:avLst/>
            <a:gdLst/>
            <a:ahLst/>
            <a:cxnLst/>
            <a:rect l="l" t="t" r="r" b="b"/>
            <a:pathLst>
              <a:path w="5031136" h="5031136" extrusionOk="0">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5"/>
        <p:cNvGrpSpPr/>
        <p:nvPr/>
      </p:nvGrpSpPr>
      <p:grpSpPr>
        <a:xfrm>
          <a:off x="0" y="0"/>
          <a:ext cx="0" cy="0"/>
          <a:chOff x="0" y="0"/>
          <a:chExt cx="0" cy="0"/>
        </a:xfrm>
      </p:grpSpPr>
      <p:pic>
        <p:nvPicPr>
          <p:cNvPr id="136" name="Google Shape;136;p9"/>
          <p:cNvPicPr preferRelativeResize="0"/>
          <p:nvPr/>
        </p:nvPicPr>
        <p:blipFill rotWithShape="1">
          <a:blip r:embed="rId3">
            <a:alphaModFix/>
          </a:blip>
          <a:srcRect l="9889" t="8687" r="1" b="405"/>
          <a:stretch/>
        </p:blipFill>
        <p:spPr>
          <a:xfrm>
            <a:off x="20" y="1302606"/>
            <a:ext cx="4413566" cy="4252313"/>
          </a:xfrm>
          <a:custGeom>
            <a:avLst/>
            <a:gdLst/>
            <a:ahLst/>
            <a:cxnLst/>
            <a:rect l="l" t="t" r="r" b="b"/>
            <a:pathLst>
              <a:path w="4413586" h="4252313" extrusionOk="0">
                <a:moveTo>
                  <a:pt x="0" y="0"/>
                </a:moveTo>
                <a:lnTo>
                  <a:pt x="2062856" y="0"/>
                </a:lnTo>
                <a:lnTo>
                  <a:pt x="2063084" y="493"/>
                </a:lnTo>
                <a:lnTo>
                  <a:pt x="2450944" y="493"/>
                </a:lnTo>
                <a:lnTo>
                  <a:pt x="4413586" y="4252313"/>
                </a:lnTo>
                <a:lnTo>
                  <a:pt x="388087" y="4252313"/>
                </a:lnTo>
                <a:lnTo>
                  <a:pt x="388087" y="4251820"/>
                </a:lnTo>
                <a:lnTo>
                  <a:pt x="0" y="4251820"/>
                </a:lnTo>
                <a:close/>
              </a:path>
            </a:pathLst>
          </a:custGeom>
          <a:noFill/>
          <a:ln>
            <a:noFill/>
          </a:ln>
        </p:spPr>
      </p:pic>
      <p:sp>
        <p:nvSpPr>
          <p:cNvPr id="137" name="Google Shape;137;p9"/>
          <p:cNvSpPr/>
          <p:nvPr/>
        </p:nvSpPr>
        <p:spPr>
          <a:xfrm flipH="1">
            <a:off x="2965697" y="1303083"/>
            <a:ext cx="9226303" cy="4251821"/>
          </a:xfrm>
          <a:custGeom>
            <a:avLst/>
            <a:gdLst/>
            <a:ahLst/>
            <a:cxnLst/>
            <a:rect l="l" t="t" r="r" b="b"/>
            <a:pathLst>
              <a:path w="9226303" h="4251821" extrusionOk="0">
                <a:moveTo>
                  <a:pt x="0" y="0"/>
                </a:moveTo>
                <a:lnTo>
                  <a:pt x="9226303" y="0"/>
                </a:lnTo>
                <a:lnTo>
                  <a:pt x="7263661" y="4251821"/>
                </a:lnTo>
                <a:lnTo>
                  <a:pt x="0" y="4251821"/>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2F2F2"/>
              </a:solidFill>
              <a:latin typeface="Calibri"/>
              <a:ea typeface="Calibri"/>
              <a:cs typeface="Calibri"/>
              <a:sym typeface="Calibri"/>
            </a:endParaRPr>
          </a:p>
        </p:txBody>
      </p:sp>
      <p:sp>
        <p:nvSpPr>
          <p:cNvPr id="139" name="Google Shape;139;p9"/>
          <p:cNvSpPr txBox="1">
            <a:spLocks noGrp="1"/>
          </p:cNvSpPr>
          <p:nvPr>
            <p:ph type="ctrTitle"/>
          </p:nvPr>
        </p:nvSpPr>
        <p:spPr>
          <a:xfrm>
            <a:off x="4978589" y="1828800"/>
            <a:ext cx="6378259" cy="202794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6000"/>
              <a:buFont typeface="Calibri"/>
              <a:buNone/>
            </a:pPr>
            <a:r>
              <a:rPr lang="cs-CZ">
                <a:solidFill>
                  <a:srgbClr val="FFFFFF"/>
                </a:solidFill>
              </a:rPr>
              <a:t>ANY QUESTIONS?</a:t>
            </a:r>
            <a:endParaRPr/>
          </a:p>
        </p:txBody>
      </p:sp>
      <p:sp>
        <p:nvSpPr>
          <p:cNvPr id="138" name="Google Shape;138;p9"/>
          <p:cNvSpPr txBox="1">
            <a:spLocks noGrp="1"/>
          </p:cNvSpPr>
          <p:nvPr>
            <p:ph type="subTitle" idx="1"/>
          </p:nvPr>
        </p:nvSpPr>
        <p:spPr>
          <a:xfrm>
            <a:off x="5326912" y="3863697"/>
            <a:ext cx="6029936" cy="9111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5652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r>
              <a:rPr lang="cs-CZ" sz="4300"/>
              <a:t>C3 mobility</a:t>
            </a:r>
            <a:endParaRPr sz="4300"/>
          </a:p>
        </p:txBody>
      </p:sp>
      <p:sp>
        <p:nvSpPr>
          <p:cNvPr id="97" name="Google Shape;97;g1520dd4316f_1_0"/>
          <p:cNvSpPr txBox="1">
            <a:spLocks noGrp="1"/>
          </p:cNvSpPr>
          <p:nvPr>
            <p:ph type="subTitle" idx="1"/>
          </p:nvPr>
        </p:nvSpPr>
        <p:spPr>
          <a:xfrm>
            <a:off x="1524000" y="1861863"/>
            <a:ext cx="9144000" cy="3396000"/>
          </a:xfrm>
          <a:prstGeom prst="rect">
            <a:avLst/>
          </a:prstGeom>
        </p:spPr>
        <p:txBody>
          <a:bodyPr spcFirstLastPara="1" wrap="square" lIns="91425" tIns="45700" rIns="91425" bIns="45700" anchor="t" anchorCtr="0">
            <a:normAutofit fontScale="70000" lnSpcReduction="20000"/>
          </a:bodyPr>
          <a:lstStyle/>
          <a:p>
            <a:pPr marL="457200" lvl="0" indent="-381000" algn="l" rtl="0">
              <a:spcBef>
                <a:spcPts val="1000"/>
              </a:spcBef>
              <a:spcAft>
                <a:spcPts val="0"/>
              </a:spcAft>
              <a:buSzPts val="2400"/>
              <a:buChar char="-"/>
            </a:pPr>
            <a:r>
              <a:rPr lang="cs-CZ" dirty="0" err="1"/>
              <a:t>the</a:t>
            </a:r>
            <a:r>
              <a:rPr lang="cs-CZ" dirty="0"/>
              <a:t> </a:t>
            </a:r>
            <a:r>
              <a:rPr lang="cs-CZ" dirty="0" err="1"/>
              <a:t>programme</a:t>
            </a:r>
            <a:r>
              <a:rPr lang="cs-CZ" dirty="0"/>
              <a:t> </a:t>
            </a:r>
            <a:r>
              <a:rPr lang="cs-CZ" dirty="0" err="1"/>
              <a:t>of</a:t>
            </a:r>
            <a:r>
              <a:rPr lang="cs-CZ" dirty="0"/>
              <a:t> </a:t>
            </a:r>
            <a:r>
              <a:rPr lang="cs-CZ" dirty="0" err="1"/>
              <a:t>the</a:t>
            </a:r>
            <a:r>
              <a:rPr lang="cs-CZ" dirty="0"/>
              <a:t> mobility – </a:t>
            </a:r>
            <a:r>
              <a:rPr lang="cs-CZ" dirty="0" err="1"/>
              <a:t>any</a:t>
            </a:r>
            <a:r>
              <a:rPr lang="cs-CZ" dirty="0"/>
              <a:t> </a:t>
            </a:r>
            <a:r>
              <a:rPr lang="cs-CZ" dirty="0" err="1"/>
              <a:t>questions</a:t>
            </a:r>
            <a:r>
              <a:rPr lang="cs-CZ" dirty="0"/>
              <a:t>?</a:t>
            </a:r>
          </a:p>
          <a:p>
            <a:pPr marL="76200" lvl="0" indent="0" algn="l" rtl="0">
              <a:spcBef>
                <a:spcPts val="1000"/>
              </a:spcBef>
              <a:spcAft>
                <a:spcPts val="0"/>
              </a:spcAft>
              <a:buSzPts val="2400"/>
            </a:pPr>
            <a:endParaRPr dirty="0"/>
          </a:p>
          <a:p>
            <a:pPr marL="419100" lvl="0" indent="-342900" algn="l" rtl="0">
              <a:spcBef>
                <a:spcPts val="0"/>
              </a:spcBef>
              <a:spcAft>
                <a:spcPts val="0"/>
              </a:spcAft>
              <a:buSzPts val="2400"/>
              <a:buFontTx/>
              <a:buChar char="-"/>
            </a:pPr>
            <a:r>
              <a:rPr lang="cs-CZ" dirty="0"/>
              <a:t>Czech </a:t>
            </a:r>
            <a:r>
              <a:rPr lang="cs-CZ" dirty="0" err="1"/>
              <a:t>attendance</a:t>
            </a:r>
            <a:r>
              <a:rPr lang="cs-CZ" dirty="0"/>
              <a:t> </a:t>
            </a:r>
            <a:r>
              <a:rPr lang="cs-CZ" dirty="0" err="1"/>
              <a:t>lists</a:t>
            </a:r>
            <a:r>
              <a:rPr lang="cs-CZ" dirty="0"/>
              <a:t> </a:t>
            </a:r>
            <a:r>
              <a:rPr lang="cs-CZ" dirty="0" err="1"/>
              <a:t>of</a:t>
            </a:r>
            <a:r>
              <a:rPr lang="cs-CZ" dirty="0"/>
              <a:t> </a:t>
            </a:r>
            <a:r>
              <a:rPr lang="cs-CZ" dirty="0" err="1"/>
              <a:t>students</a:t>
            </a:r>
            <a:r>
              <a:rPr lang="cs-CZ" dirty="0"/>
              <a:t> and </a:t>
            </a:r>
            <a:r>
              <a:rPr lang="cs-CZ" dirty="0" err="1"/>
              <a:t>teachers</a:t>
            </a:r>
            <a:endParaRPr lang="cs-CZ" dirty="0"/>
          </a:p>
          <a:p>
            <a:pPr marL="76200" lvl="0" indent="0" algn="l" rtl="0">
              <a:spcBef>
                <a:spcPts val="0"/>
              </a:spcBef>
              <a:spcAft>
                <a:spcPts val="0"/>
              </a:spcAft>
              <a:buSzPts val="2400"/>
            </a:pPr>
            <a:endParaRPr lang="cs-CZ" dirty="0"/>
          </a:p>
          <a:p>
            <a:pPr marL="419100" indent="-342900" algn="l">
              <a:spcBef>
                <a:spcPts val="0"/>
              </a:spcBef>
              <a:buFontTx/>
              <a:buChar char="-"/>
            </a:pPr>
            <a:r>
              <a:rPr lang="cs-CZ" dirty="0" err="1"/>
              <a:t>Spanish</a:t>
            </a:r>
            <a:r>
              <a:rPr lang="en-US" dirty="0"/>
              <a:t> attendance lists of students and teachers</a:t>
            </a:r>
            <a:endParaRPr lang="cs-CZ" dirty="0"/>
          </a:p>
          <a:p>
            <a:pPr marL="419100" indent="-342900" algn="l">
              <a:spcBef>
                <a:spcPts val="0"/>
              </a:spcBef>
              <a:buFontTx/>
              <a:buChar char="-"/>
            </a:pPr>
            <a:endParaRPr lang="cs-CZ" dirty="0"/>
          </a:p>
          <a:p>
            <a:pPr marL="419100" indent="-342900" algn="l">
              <a:spcBef>
                <a:spcPts val="0"/>
              </a:spcBef>
              <a:buFontTx/>
              <a:buChar char="-"/>
            </a:pPr>
            <a:r>
              <a:rPr lang="cs-CZ" dirty="0" err="1"/>
              <a:t>Certificates</a:t>
            </a:r>
            <a:endParaRPr lang="cs-CZ" dirty="0"/>
          </a:p>
          <a:p>
            <a:pPr marL="419100" indent="-342900" algn="l">
              <a:spcBef>
                <a:spcPts val="0"/>
              </a:spcBef>
              <a:buFontTx/>
              <a:buChar char="-"/>
            </a:pPr>
            <a:endParaRPr lang="cs-CZ" dirty="0"/>
          </a:p>
          <a:p>
            <a:pPr marL="419100" indent="-342900" algn="l">
              <a:spcBef>
                <a:spcPts val="0"/>
              </a:spcBef>
              <a:buFontTx/>
              <a:buChar char="-"/>
            </a:pPr>
            <a:r>
              <a:rPr lang="cs-CZ" dirty="0"/>
              <a:t>Google disc_C3_</a:t>
            </a:r>
            <a:r>
              <a:rPr lang="cs-CZ" b="1" dirty="0"/>
              <a:t>Presentation</a:t>
            </a:r>
            <a:r>
              <a:rPr lang="cs-CZ" dirty="0"/>
              <a:t> (</a:t>
            </a:r>
            <a:r>
              <a:rPr lang="cs-CZ" dirty="0" err="1"/>
              <a:t>Denmark</a:t>
            </a:r>
            <a:r>
              <a:rPr lang="cs-CZ" dirty="0"/>
              <a:t>, </a:t>
            </a:r>
            <a:r>
              <a:rPr lang="cs-CZ" dirty="0" err="1"/>
              <a:t>Netherlands</a:t>
            </a:r>
            <a:r>
              <a:rPr lang="cs-CZ" dirty="0"/>
              <a:t>, </a:t>
            </a:r>
            <a:r>
              <a:rPr lang="cs-CZ" dirty="0" err="1"/>
              <a:t>Spain</a:t>
            </a:r>
            <a:r>
              <a:rPr lang="cs-CZ" dirty="0"/>
              <a:t> are </a:t>
            </a:r>
            <a:r>
              <a:rPr lang="cs-CZ" dirty="0" err="1"/>
              <a:t>missing</a:t>
            </a:r>
            <a:r>
              <a:rPr lang="cs-CZ" dirty="0"/>
              <a:t>)</a:t>
            </a:r>
          </a:p>
          <a:p>
            <a:pPr marL="419100" indent="-342900" algn="l">
              <a:spcBef>
                <a:spcPts val="0"/>
              </a:spcBef>
              <a:buFontTx/>
              <a:buChar char="-"/>
            </a:pPr>
            <a:r>
              <a:rPr lang="cs-CZ" dirty="0"/>
              <a:t>Google disc_C3_</a:t>
            </a:r>
            <a:r>
              <a:rPr lang="cs-CZ" b="1" dirty="0"/>
              <a:t>Photos </a:t>
            </a:r>
            <a:r>
              <a:rPr lang="cs-CZ" b="1" dirty="0" err="1"/>
              <a:t>from</a:t>
            </a:r>
            <a:r>
              <a:rPr lang="cs-CZ" b="1" dirty="0"/>
              <a:t> </a:t>
            </a:r>
            <a:r>
              <a:rPr lang="cs-CZ" b="1" dirty="0" err="1"/>
              <a:t>retunaralization</a:t>
            </a:r>
            <a:r>
              <a:rPr lang="cs-CZ" b="1" dirty="0"/>
              <a:t> </a:t>
            </a:r>
            <a:r>
              <a:rPr lang="cs-CZ" dirty="0"/>
              <a:t>(</a:t>
            </a:r>
            <a:r>
              <a:rPr lang="cs-CZ" dirty="0" err="1"/>
              <a:t>Denmark</a:t>
            </a:r>
            <a:r>
              <a:rPr lang="cs-CZ" dirty="0"/>
              <a:t>, </a:t>
            </a:r>
            <a:r>
              <a:rPr lang="cs-CZ" dirty="0" err="1"/>
              <a:t>Netherlands</a:t>
            </a:r>
            <a:r>
              <a:rPr lang="cs-CZ" dirty="0"/>
              <a:t> are </a:t>
            </a:r>
            <a:r>
              <a:rPr lang="cs-CZ" dirty="0" err="1"/>
              <a:t>missing</a:t>
            </a:r>
            <a:r>
              <a:rPr lang="cs-CZ" dirty="0"/>
              <a:t>)</a:t>
            </a:r>
          </a:p>
          <a:p>
            <a:pPr marL="76200" indent="0" algn="l">
              <a:spcBef>
                <a:spcPts val="0"/>
              </a:spcBef>
            </a:pPr>
            <a:endParaRPr lang="cs-CZ" dirty="0"/>
          </a:p>
          <a:p>
            <a:pPr marL="419100" indent="-342900" algn="l">
              <a:spcBef>
                <a:spcPts val="0"/>
              </a:spcBef>
              <a:buFontTx/>
              <a:buChar char="-"/>
            </a:pPr>
            <a:r>
              <a:rPr lang="cs-CZ" dirty="0"/>
              <a:t>Workshop No.2 = </a:t>
            </a:r>
            <a:r>
              <a:rPr lang="cs-CZ" dirty="0" err="1"/>
              <a:t>digital</a:t>
            </a:r>
            <a:r>
              <a:rPr lang="cs-CZ" dirty="0"/>
              <a:t> </a:t>
            </a:r>
            <a:r>
              <a:rPr lang="cs-CZ" dirty="0" err="1"/>
              <a:t>materials</a:t>
            </a:r>
            <a:r>
              <a:rPr lang="cs-CZ" dirty="0"/>
              <a:t> – </a:t>
            </a:r>
            <a:r>
              <a:rPr lang="cs-CZ" dirty="0" err="1"/>
              <a:t>is</a:t>
            </a:r>
            <a:r>
              <a:rPr lang="cs-CZ" dirty="0"/>
              <a:t> </a:t>
            </a:r>
            <a:r>
              <a:rPr lang="cs-CZ" dirty="0" err="1"/>
              <a:t>there</a:t>
            </a:r>
            <a:r>
              <a:rPr lang="cs-CZ" dirty="0"/>
              <a:t> </a:t>
            </a:r>
            <a:r>
              <a:rPr lang="cs-CZ" dirty="0" err="1"/>
              <a:t>going</a:t>
            </a:r>
            <a:r>
              <a:rPr lang="cs-CZ" dirty="0"/>
              <a:t> to </a:t>
            </a:r>
            <a:r>
              <a:rPr lang="cs-CZ" dirty="0" err="1"/>
              <a:t>be</a:t>
            </a:r>
            <a:r>
              <a:rPr lang="cs-CZ" dirty="0"/>
              <a:t> </a:t>
            </a:r>
            <a:r>
              <a:rPr lang="cs-CZ" dirty="0" err="1"/>
              <a:t>anything</a:t>
            </a:r>
            <a:r>
              <a:rPr lang="cs-CZ" dirty="0"/>
              <a:t> </a:t>
            </a:r>
            <a:r>
              <a:rPr lang="cs-CZ" dirty="0" err="1"/>
              <a:t>we</a:t>
            </a:r>
            <a:r>
              <a:rPr lang="cs-CZ" dirty="0"/>
              <a:t> </a:t>
            </a:r>
            <a:r>
              <a:rPr lang="cs-CZ" dirty="0" err="1"/>
              <a:t>could</a:t>
            </a:r>
            <a:r>
              <a:rPr lang="cs-CZ" dirty="0"/>
              <a:t> </a:t>
            </a:r>
            <a:r>
              <a:rPr lang="cs-CZ" dirty="0" err="1"/>
              <a:t>save</a:t>
            </a:r>
            <a:r>
              <a:rPr lang="cs-CZ" dirty="0"/>
              <a:t> on Google </a:t>
            </a:r>
            <a:r>
              <a:rPr lang="cs-CZ" dirty="0" err="1"/>
              <a:t>Disc</a:t>
            </a:r>
            <a:r>
              <a:rPr lang="cs-CZ" dirty="0"/>
              <a:t>?</a:t>
            </a:r>
          </a:p>
          <a:p>
            <a:pPr marL="419100" indent="-342900" algn="l">
              <a:spcBef>
                <a:spcPts val="0"/>
              </a:spcBef>
              <a:buFontTx/>
              <a:buChar char="-"/>
            </a:pPr>
            <a:endParaRPr lang="cs-CZ" dirty="0"/>
          </a:p>
          <a:p>
            <a:pPr marL="419100" indent="-342900" algn="l">
              <a:spcBef>
                <a:spcPts val="0"/>
              </a:spcBef>
              <a:buFontTx/>
              <a:buChar char="-"/>
            </a:pPr>
            <a:r>
              <a:rPr lang="cs-CZ" dirty="0" err="1"/>
              <a:t>Dissemination</a:t>
            </a:r>
            <a:r>
              <a:rPr lang="cs-CZ" dirty="0"/>
              <a:t>: </a:t>
            </a:r>
            <a:r>
              <a:rPr lang="cs-CZ" dirty="0" err="1"/>
              <a:t>facebook</a:t>
            </a:r>
            <a:r>
              <a:rPr lang="cs-CZ" dirty="0"/>
              <a:t> (</a:t>
            </a:r>
            <a:r>
              <a:rPr lang="cs-CZ" dirty="0" err="1"/>
              <a:t>photos</a:t>
            </a:r>
            <a:r>
              <a:rPr lang="cs-CZ" dirty="0"/>
              <a:t> </a:t>
            </a:r>
            <a:r>
              <a:rPr lang="cs-CZ" dirty="0" err="1"/>
              <a:t>from</a:t>
            </a:r>
            <a:r>
              <a:rPr lang="cs-CZ" dirty="0"/>
              <a:t> Google </a:t>
            </a:r>
            <a:r>
              <a:rPr lang="cs-CZ" dirty="0" err="1"/>
              <a:t>Disc</a:t>
            </a:r>
            <a:r>
              <a:rPr lang="cs-CZ" dirty="0"/>
              <a:t>/</a:t>
            </a:r>
            <a:r>
              <a:rPr lang="cs-CZ" dirty="0" err="1"/>
              <a:t>etwinning</a:t>
            </a:r>
            <a:r>
              <a:rPr lang="cs-CZ" dirty="0"/>
              <a:t>/</a:t>
            </a:r>
            <a:r>
              <a:rPr lang="cs-CZ" dirty="0" err="1"/>
              <a:t>our</a:t>
            </a:r>
            <a:r>
              <a:rPr lang="cs-CZ" dirty="0"/>
              <a:t> </a:t>
            </a:r>
            <a:r>
              <a:rPr lang="cs-CZ" dirty="0" err="1"/>
              <a:t>project</a:t>
            </a:r>
            <a:r>
              <a:rPr lang="cs-CZ" dirty="0"/>
              <a:t> web </a:t>
            </a:r>
            <a:r>
              <a:rPr lang="cs-CZ" dirty="0" err="1"/>
              <a:t>page</a:t>
            </a:r>
            <a:r>
              <a:rPr lang="cs-CZ" dirty="0"/>
              <a:t>)</a:t>
            </a:r>
          </a:p>
          <a:p>
            <a:pPr marL="419100" indent="-342900" algn="l">
              <a:spcBef>
                <a:spcPts val="0"/>
              </a:spcBef>
              <a:buFontTx/>
              <a:buChar char="-"/>
            </a:pPr>
            <a:endParaRPr lang="cs-CZ" dirty="0"/>
          </a:p>
          <a:p>
            <a:pPr marL="419100" indent="-342900" algn="l">
              <a:spcBef>
                <a:spcPts val="0"/>
              </a:spcBef>
              <a:buFontTx/>
              <a:buChar char="-"/>
            </a:pPr>
            <a:r>
              <a:rPr lang="cs-CZ" b="1" dirty="0" err="1"/>
              <a:t>Newsletter</a:t>
            </a:r>
            <a:r>
              <a:rPr lang="cs-CZ" b="1" dirty="0"/>
              <a:t> </a:t>
            </a:r>
            <a:r>
              <a:rPr lang="cs-CZ" dirty="0"/>
              <a:t>to </a:t>
            </a:r>
            <a:r>
              <a:rPr lang="cs-CZ" dirty="0" err="1"/>
              <a:t>be</a:t>
            </a:r>
            <a:r>
              <a:rPr lang="cs-CZ" dirty="0"/>
              <a:t> </a:t>
            </a:r>
            <a:r>
              <a:rPr lang="cs-CZ" dirty="0" err="1"/>
              <a:t>prepared</a:t>
            </a:r>
            <a:r>
              <a:rPr lang="cs-CZ" dirty="0"/>
              <a:t> by </a:t>
            </a:r>
            <a:r>
              <a:rPr lang="cs-CZ" dirty="0" err="1"/>
              <a:t>Spanish</a:t>
            </a:r>
            <a:r>
              <a:rPr lang="cs-CZ" dirty="0"/>
              <a:t> </a:t>
            </a:r>
            <a:r>
              <a:rPr lang="cs-CZ" dirty="0" err="1"/>
              <a:t>partners</a:t>
            </a:r>
            <a:endParaRPr lang="cs-CZ"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en-US" dirty="0"/>
          </a:p>
          <a:p>
            <a:pPr marL="419100" lvl="0" indent="-342900" algn="l" rtl="0">
              <a:spcBef>
                <a:spcPts val="0"/>
              </a:spcBef>
              <a:spcAft>
                <a:spcPts val="0"/>
              </a:spcAft>
              <a:buSzPts val="2400"/>
              <a:buFontTx/>
              <a:buChar char="-"/>
            </a:pPr>
            <a:endParaRPr dirty="0"/>
          </a:p>
        </p:txBody>
      </p:sp>
      <p:pic>
        <p:nvPicPr>
          <p:cNvPr id="4" name="Google Shape;105;p7">
            <a:extLst>
              <a:ext uri="{FF2B5EF4-FFF2-40B4-BE49-F238E27FC236}">
                <a16:creationId xmlns:a16="http://schemas.microsoft.com/office/drawing/2014/main" id="{6B292091-BA27-4383-AF22-7255751C64EF}"/>
              </a:ext>
            </a:extLst>
          </p:cNvPr>
          <p:cNvPicPr preferRelativeResize="0"/>
          <p:nvPr/>
        </p:nvPicPr>
        <p:blipFill rotWithShape="1">
          <a:blip r:embed="rId3">
            <a:alphaModFix/>
          </a:blip>
          <a:srcRect/>
          <a:stretch/>
        </p:blipFill>
        <p:spPr>
          <a:xfrm>
            <a:off x="9680629" y="729066"/>
            <a:ext cx="1579205" cy="15776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cs-CZ"/>
              <a:t>TIMETABLE OF THE MOBILITIES</a:t>
            </a:r>
            <a:br>
              <a:rPr lang="cs-CZ"/>
            </a:br>
            <a:endParaRPr/>
          </a:p>
        </p:txBody>
      </p:sp>
      <p:sp>
        <p:nvSpPr>
          <p:cNvPr id="111" name="Google Shape;111;p2"/>
          <p:cNvSpPr txBox="1">
            <a:spLocks noGrp="1"/>
          </p:cNvSpPr>
          <p:nvPr>
            <p:ph sz="half" idx="1"/>
          </p:nvPr>
        </p:nvSpPr>
        <p:spPr>
          <a:prstGeom prst="rect">
            <a:avLst/>
          </a:prstGeom>
          <a:noFill/>
          <a:ln>
            <a:noFill/>
          </a:ln>
        </p:spPr>
        <p:txBody>
          <a:bodyPr spcFirstLastPara="1" wrap="square" lIns="91425" tIns="45700" rIns="91425" bIns="45700" anchor="t" anchorCtr="0">
            <a:normAutofit fontScale="85000" lnSpcReduction="20000"/>
          </a:bodyPr>
          <a:lstStyle/>
          <a:p>
            <a:pPr marL="0" lvl="0" indent="0" algn="ctr" rtl="0">
              <a:lnSpc>
                <a:spcPct val="90000"/>
              </a:lnSpc>
              <a:spcBef>
                <a:spcPts val="0"/>
              </a:spcBef>
              <a:spcAft>
                <a:spcPts val="0"/>
              </a:spcAft>
              <a:buClr>
                <a:schemeClr val="dk1"/>
              </a:buClr>
              <a:buSzPct val="100000"/>
              <a:buNone/>
            </a:pPr>
            <a:r>
              <a:rPr lang="cs-CZ"/>
              <a:t>C1: 2 April – 8 April 2022</a:t>
            </a:r>
            <a:endParaRPr/>
          </a:p>
          <a:p>
            <a:pPr marL="0" lvl="0" indent="0" algn="ctr" rtl="0">
              <a:lnSpc>
                <a:spcPct val="90000"/>
              </a:lnSpc>
              <a:spcBef>
                <a:spcPts val="1000"/>
              </a:spcBef>
              <a:spcAft>
                <a:spcPts val="0"/>
              </a:spcAft>
              <a:buClr>
                <a:schemeClr val="dk1"/>
              </a:buClr>
              <a:buSzPct val="100000"/>
              <a:buNone/>
            </a:pPr>
            <a:r>
              <a:rPr lang="cs-CZ" b="1" i="1"/>
              <a:t>5 students + 3 teachers</a:t>
            </a:r>
            <a:endParaRPr/>
          </a:p>
          <a:p>
            <a:pPr marL="0" lvl="0" indent="0" algn="ctr" rtl="0">
              <a:lnSpc>
                <a:spcPct val="90000"/>
              </a:lnSpc>
              <a:spcBef>
                <a:spcPts val="1000"/>
              </a:spcBef>
              <a:spcAft>
                <a:spcPts val="0"/>
              </a:spcAft>
              <a:buClr>
                <a:schemeClr val="dk1"/>
              </a:buClr>
              <a:buSzPct val="100000"/>
              <a:buNone/>
            </a:pPr>
            <a:r>
              <a:rPr lang="cs-CZ"/>
              <a:t>(THE CZECH REPUBLIC)</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C2: 29 May – 4 June 2022</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(DENMARK)</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C3: 2 OCTOBER – 8 OCTOBER 2022</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(SPAIN)</a:t>
            </a:r>
            <a:endParaRPr/>
          </a:p>
        </p:txBody>
      </p:sp>
      <p:sp>
        <p:nvSpPr>
          <p:cNvPr id="112" name="Google Shape;112;p2"/>
          <p:cNvSpPr txBox="1">
            <a:spLocks noGrp="1"/>
          </p:cNvSpPr>
          <p:nvPr>
            <p:ph sz="half" idx="2"/>
          </p:nvPr>
        </p:nvSpPr>
        <p:spPr>
          <a:prstGeom prst="rect">
            <a:avLst/>
          </a:prstGeom>
          <a:noFill/>
          <a:ln>
            <a:noFill/>
          </a:ln>
        </p:spPr>
        <p:txBody>
          <a:bodyPr spcFirstLastPara="1" wrap="square" lIns="91425" tIns="45700" rIns="91425" bIns="45700" anchor="t" anchorCtr="0">
            <a:normAutofit fontScale="85000" lnSpcReduction="20000"/>
          </a:bodyPr>
          <a:lstStyle/>
          <a:p>
            <a:pPr marL="0" lvl="0" indent="0" algn="ctr" rtl="0">
              <a:lnSpc>
                <a:spcPct val="90000"/>
              </a:lnSpc>
              <a:spcBef>
                <a:spcPts val="0"/>
              </a:spcBef>
              <a:spcAft>
                <a:spcPts val="0"/>
              </a:spcAft>
              <a:buClr>
                <a:schemeClr val="dk1"/>
              </a:buClr>
              <a:buSzPct val="100000"/>
              <a:buNone/>
            </a:pPr>
            <a:r>
              <a:rPr lang="cs-CZ"/>
              <a:t>C4: 22 JANUARY – 28 JANUARY 2023</a:t>
            </a:r>
            <a:endParaRPr/>
          </a:p>
          <a:p>
            <a:pPr marL="0" lvl="0" indent="0" algn="ctr" rtl="0">
              <a:lnSpc>
                <a:spcPct val="90000"/>
              </a:lnSpc>
              <a:spcBef>
                <a:spcPts val="1000"/>
              </a:spcBef>
              <a:spcAft>
                <a:spcPts val="0"/>
              </a:spcAft>
              <a:buClr>
                <a:schemeClr val="dk1"/>
              </a:buClr>
              <a:buSzPct val="100000"/>
              <a:buNone/>
            </a:pPr>
            <a:r>
              <a:rPr lang="cs-CZ" b="1" i="1"/>
              <a:t>5 students + 2 teachers</a:t>
            </a:r>
            <a:endParaRPr/>
          </a:p>
          <a:p>
            <a:pPr marL="0" lvl="0" indent="0" algn="ctr" rtl="0">
              <a:lnSpc>
                <a:spcPct val="90000"/>
              </a:lnSpc>
              <a:spcBef>
                <a:spcPts val="1000"/>
              </a:spcBef>
              <a:spcAft>
                <a:spcPts val="0"/>
              </a:spcAft>
              <a:buClr>
                <a:schemeClr val="dk1"/>
              </a:buClr>
              <a:buSzPct val="100000"/>
              <a:buNone/>
            </a:pPr>
            <a:r>
              <a:rPr lang="cs-CZ"/>
              <a:t>(THE NETHERLANDS)</a:t>
            </a:r>
            <a:endParaRPr/>
          </a:p>
          <a:p>
            <a:pPr marL="0" lvl="0" indent="0" algn="ctr" rtl="0">
              <a:lnSpc>
                <a:spcPct val="90000"/>
              </a:lnSpc>
              <a:spcBef>
                <a:spcPts val="1000"/>
              </a:spcBef>
              <a:spcAft>
                <a:spcPts val="0"/>
              </a:spcAft>
              <a:buClr>
                <a:schemeClr val="dk1"/>
              </a:buClr>
              <a:buSzPct val="100000"/>
              <a:buNone/>
            </a:pPr>
            <a:endParaRPr/>
          </a:p>
          <a:p>
            <a:pPr marL="0" lvl="0" indent="0" algn="ctr" rtl="0">
              <a:lnSpc>
                <a:spcPct val="90000"/>
              </a:lnSpc>
              <a:spcBef>
                <a:spcPts val="1000"/>
              </a:spcBef>
              <a:spcAft>
                <a:spcPts val="0"/>
              </a:spcAft>
              <a:buClr>
                <a:schemeClr val="dk1"/>
              </a:buClr>
              <a:buSzPct val="100000"/>
              <a:buNone/>
            </a:pPr>
            <a:r>
              <a:rPr lang="cs-CZ"/>
              <a:t>C5: 7 MAY – 13 MAY 2023</a:t>
            </a:r>
            <a:endParaRPr/>
          </a:p>
          <a:p>
            <a:pPr marL="0" lvl="0" indent="0" algn="ctr" rtl="0">
              <a:lnSpc>
                <a:spcPct val="90000"/>
              </a:lnSpc>
              <a:spcBef>
                <a:spcPts val="1000"/>
              </a:spcBef>
              <a:spcAft>
                <a:spcPts val="0"/>
              </a:spcAft>
              <a:buClr>
                <a:schemeClr val="dk1"/>
              </a:buClr>
              <a:buSzPct val="100000"/>
              <a:buNone/>
            </a:pPr>
            <a:r>
              <a:rPr lang="cs-CZ" b="1" i="1"/>
              <a:t>5 students + 3 teachers</a:t>
            </a:r>
            <a:endParaRPr/>
          </a:p>
          <a:p>
            <a:pPr marL="0" lvl="0" indent="0" algn="ctr" rtl="0">
              <a:lnSpc>
                <a:spcPct val="90000"/>
              </a:lnSpc>
              <a:spcBef>
                <a:spcPts val="1000"/>
              </a:spcBef>
              <a:spcAft>
                <a:spcPts val="0"/>
              </a:spcAft>
              <a:buClr>
                <a:schemeClr val="dk1"/>
              </a:buClr>
              <a:buSzPct val="100000"/>
              <a:buNone/>
            </a:pPr>
            <a:r>
              <a:rPr lang="cs-CZ"/>
              <a:t>(PORTUGAL)</a:t>
            </a:r>
            <a:endParaRPr/>
          </a:p>
          <a:p>
            <a:pPr marL="0" lvl="0" indent="0" algn="l" rtl="0">
              <a:lnSpc>
                <a:spcPct val="90000"/>
              </a:lnSpc>
              <a:spcBef>
                <a:spcPts val="1000"/>
              </a:spcBef>
              <a:spcAft>
                <a:spcPts val="0"/>
              </a:spcAft>
              <a:buClr>
                <a:schemeClr val="dk1"/>
              </a:buClr>
              <a:buSzPct val="100000"/>
              <a:buNone/>
            </a:pPr>
            <a:endParaRPr/>
          </a:p>
        </p:txBody>
      </p:sp>
      <p:pic>
        <p:nvPicPr>
          <p:cNvPr id="113" name="Google Shape;113;p2"/>
          <p:cNvPicPr preferRelativeResize="0"/>
          <p:nvPr/>
        </p:nvPicPr>
        <p:blipFill rotWithShape="1">
          <a:blip r:embed="rId3">
            <a:alphaModFix/>
          </a:blip>
          <a:srcRect/>
          <a:stretch/>
        </p:blipFill>
        <p:spPr>
          <a:xfrm>
            <a:off x="9564978" y="4381230"/>
            <a:ext cx="2524112" cy="23777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5652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r>
              <a:rPr lang="cs-CZ" sz="4300" dirty="0"/>
              <a:t>C4 mobility</a:t>
            </a:r>
            <a:endParaRPr sz="4300" dirty="0"/>
          </a:p>
        </p:txBody>
      </p:sp>
      <p:sp>
        <p:nvSpPr>
          <p:cNvPr id="97" name="Google Shape;97;g1520dd4316f_1_0"/>
          <p:cNvSpPr txBox="1">
            <a:spLocks noGrp="1"/>
          </p:cNvSpPr>
          <p:nvPr>
            <p:ph type="subTitle" idx="1"/>
          </p:nvPr>
        </p:nvSpPr>
        <p:spPr>
          <a:xfrm>
            <a:off x="1524000" y="1861863"/>
            <a:ext cx="9144000" cy="3396000"/>
          </a:xfrm>
          <a:prstGeom prst="rect">
            <a:avLst/>
          </a:prstGeom>
        </p:spPr>
        <p:txBody>
          <a:bodyPr spcFirstLastPara="1" wrap="square" lIns="91425" tIns="45700" rIns="91425" bIns="45700" anchor="t" anchorCtr="0">
            <a:normAutofit fontScale="92500" lnSpcReduction="20000"/>
          </a:bodyPr>
          <a:lstStyle/>
          <a:p>
            <a:pPr marL="76200" lvl="0" indent="0" algn="l" rtl="0">
              <a:spcBef>
                <a:spcPts val="1000"/>
              </a:spcBef>
              <a:spcAft>
                <a:spcPts val="0"/>
              </a:spcAft>
              <a:buSzPts val="2400"/>
            </a:pPr>
            <a:r>
              <a:rPr lang="cs-CZ" i="1" dirty="0">
                <a:solidFill>
                  <a:srgbClr val="FF0000"/>
                </a:solidFill>
              </a:rPr>
              <a:t>-    22nd </a:t>
            </a:r>
            <a:r>
              <a:rPr lang="cs-CZ" i="1" dirty="0" err="1">
                <a:solidFill>
                  <a:srgbClr val="FF0000"/>
                </a:solidFill>
              </a:rPr>
              <a:t>January</a:t>
            </a:r>
            <a:r>
              <a:rPr lang="cs-CZ" i="1" dirty="0">
                <a:solidFill>
                  <a:srgbClr val="FF0000"/>
                </a:solidFill>
              </a:rPr>
              <a:t> – 28th </a:t>
            </a:r>
            <a:r>
              <a:rPr lang="cs-CZ" i="1" dirty="0" err="1">
                <a:solidFill>
                  <a:srgbClr val="FF0000"/>
                </a:solidFill>
              </a:rPr>
              <a:t>January</a:t>
            </a:r>
            <a:r>
              <a:rPr lang="cs-CZ" i="1" dirty="0">
                <a:solidFill>
                  <a:srgbClr val="FF0000"/>
                </a:solidFill>
              </a:rPr>
              <a:t> (</a:t>
            </a:r>
            <a:r>
              <a:rPr lang="cs-CZ" i="1" dirty="0" err="1">
                <a:solidFill>
                  <a:srgbClr val="FF0000"/>
                </a:solidFill>
              </a:rPr>
              <a:t>the</a:t>
            </a:r>
            <a:r>
              <a:rPr lang="cs-CZ" i="1" dirty="0">
                <a:solidFill>
                  <a:srgbClr val="FF0000"/>
                </a:solidFill>
              </a:rPr>
              <a:t> CR </a:t>
            </a:r>
            <a:r>
              <a:rPr lang="cs-CZ" i="1" dirty="0" err="1">
                <a:solidFill>
                  <a:srgbClr val="FF0000"/>
                </a:solidFill>
              </a:rPr>
              <a:t>is</a:t>
            </a:r>
            <a:r>
              <a:rPr lang="cs-CZ" i="1" dirty="0">
                <a:solidFill>
                  <a:srgbClr val="FF0000"/>
                </a:solidFill>
              </a:rPr>
              <a:t> </a:t>
            </a:r>
            <a:r>
              <a:rPr lang="cs-CZ" i="1" dirty="0" err="1">
                <a:solidFill>
                  <a:srgbClr val="FF0000"/>
                </a:solidFill>
              </a:rPr>
              <a:t>staying</a:t>
            </a:r>
            <a:r>
              <a:rPr lang="cs-CZ" i="1" dirty="0">
                <a:solidFill>
                  <a:srgbClr val="FF0000"/>
                </a:solidFill>
              </a:rPr>
              <a:t> </a:t>
            </a:r>
            <a:r>
              <a:rPr lang="cs-CZ" i="1" dirty="0" err="1">
                <a:solidFill>
                  <a:srgbClr val="FF0000"/>
                </a:solidFill>
              </a:rPr>
              <a:t>till</a:t>
            </a:r>
            <a:r>
              <a:rPr lang="cs-CZ" i="1" dirty="0">
                <a:solidFill>
                  <a:srgbClr val="FF0000"/>
                </a:solidFill>
              </a:rPr>
              <a:t> 29th </a:t>
            </a:r>
            <a:r>
              <a:rPr lang="cs-CZ" i="1" dirty="0" err="1">
                <a:solidFill>
                  <a:srgbClr val="FF0000"/>
                </a:solidFill>
              </a:rPr>
              <a:t>January</a:t>
            </a:r>
            <a:r>
              <a:rPr lang="cs-CZ" i="1" dirty="0">
                <a:solidFill>
                  <a:srgbClr val="FF0000"/>
                </a:solidFill>
              </a:rPr>
              <a:t>)</a:t>
            </a:r>
          </a:p>
          <a:p>
            <a:pPr marL="419100" lvl="0" indent="-342900" algn="l" rtl="0">
              <a:spcBef>
                <a:spcPts val="1000"/>
              </a:spcBef>
              <a:spcAft>
                <a:spcPts val="0"/>
              </a:spcAft>
              <a:buSzPts val="2400"/>
              <a:buFontTx/>
              <a:buChar char="-"/>
            </a:pPr>
            <a:r>
              <a:rPr lang="cs-CZ" i="1" dirty="0">
                <a:solidFill>
                  <a:srgbClr val="FF0000"/>
                </a:solidFill>
              </a:rPr>
              <a:t>hotel – </a:t>
            </a:r>
            <a:r>
              <a:rPr lang="cs-CZ" i="1" dirty="0" err="1">
                <a:solidFill>
                  <a:srgbClr val="FF0000"/>
                </a:solidFill>
              </a:rPr>
              <a:t>any</a:t>
            </a:r>
            <a:r>
              <a:rPr lang="cs-CZ" i="1" dirty="0">
                <a:solidFill>
                  <a:srgbClr val="FF0000"/>
                </a:solidFill>
              </a:rPr>
              <a:t> </a:t>
            </a:r>
            <a:r>
              <a:rPr lang="cs-CZ" i="1" dirty="0" err="1">
                <a:solidFill>
                  <a:srgbClr val="FF0000"/>
                </a:solidFill>
              </a:rPr>
              <a:t>recommendations</a:t>
            </a:r>
            <a:r>
              <a:rPr lang="cs-CZ" i="1" dirty="0">
                <a:solidFill>
                  <a:srgbClr val="FF0000"/>
                </a:solidFill>
              </a:rPr>
              <a:t>?</a:t>
            </a:r>
          </a:p>
          <a:p>
            <a:pPr marL="419100" lvl="0" indent="-342900" algn="l" rtl="0">
              <a:spcBef>
                <a:spcPts val="1000"/>
              </a:spcBef>
              <a:spcAft>
                <a:spcPts val="0"/>
              </a:spcAft>
              <a:buSzPts val="2400"/>
              <a:buFontTx/>
              <a:buChar char="-"/>
            </a:pPr>
            <a:r>
              <a:rPr lang="cs-CZ" i="1" dirty="0">
                <a:solidFill>
                  <a:srgbClr val="FF0000"/>
                </a:solidFill>
              </a:rPr>
              <a:t>TOPIC: </a:t>
            </a:r>
            <a:r>
              <a:rPr lang="cs-CZ" i="1" dirty="0" err="1">
                <a:solidFill>
                  <a:srgbClr val="FF0000"/>
                </a:solidFill>
              </a:rPr>
              <a:t>Harmful</a:t>
            </a:r>
            <a:r>
              <a:rPr lang="cs-CZ" i="1" dirty="0">
                <a:solidFill>
                  <a:srgbClr val="FF0000"/>
                </a:solidFill>
              </a:rPr>
              <a:t> </a:t>
            </a:r>
            <a:r>
              <a:rPr lang="cs-CZ" i="1" dirty="0" err="1">
                <a:solidFill>
                  <a:srgbClr val="FF0000"/>
                </a:solidFill>
              </a:rPr>
              <a:t>gases</a:t>
            </a:r>
            <a:endParaRPr i="1" dirty="0">
              <a:solidFill>
                <a:srgbClr val="FF0000"/>
              </a:solidFill>
            </a:endParaRPr>
          </a:p>
          <a:p>
            <a:r>
              <a:rPr lang="en-US" b="1" u="sng" dirty="0"/>
              <a:t>Task No.1</a:t>
            </a:r>
            <a:r>
              <a:rPr lang="en-US" b="1" dirty="0"/>
              <a:t> (</a:t>
            </a:r>
            <a:r>
              <a:rPr lang="cs-CZ" b="1" dirty="0" err="1"/>
              <a:t>October</a:t>
            </a:r>
            <a:r>
              <a:rPr lang="en-US" b="1" dirty="0"/>
              <a:t> 202</a:t>
            </a:r>
            <a:r>
              <a:rPr lang="cs-CZ" b="1" dirty="0"/>
              <a:t>2</a:t>
            </a:r>
            <a:r>
              <a:rPr lang="en-US" b="1" dirty="0"/>
              <a:t>)</a:t>
            </a:r>
            <a:r>
              <a:rPr lang="en-US" b="1" u="sng" dirty="0"/>
              <a:t> </a:t>
            </a:r>
            <a:endParaRPr lang="en-US" dirty="0"/>
          </a:p>
          <a:p>
            <a:pPr fontAlgn="base"/>
            <a:r>
              <a:rPr lang="en-US" u="sng" dirty="0"/>
              <a:t>Finding out about harmful gases in your village / town.</a:t>
            </a:r>
            <a:r>
              <a:rPr lang="en-US" dirty="0"/>
              <a:t> Describe your village/town and its surroundings. Are there many cars or is it a rural area? Many farms / livestock?</a:t>
            </a:r>
          </a:p>
          <a:p>
            <a:pPr fontAlgn="base"/>
            <a:r>
              <a:rPr lang="en-US" u="sng" dirty="0"/>
              <a:t>Finding out about institutions</a:t>
            </a:r>
            <a:r>
              <a:rPr lang="en-US" dirty="0"/>
              <a:t> which might know about air pollution in your surroundings. Are there institutions in your region that deal with this? Find out how you can contact them.</a:t>
            </a:r>
          </a:p>
          <a:p>
            <a:pPr marL="76200" lvl="0" indent="0" algn="l" rtl="0">
              <a:spcBef>
                <a:spcPts val="0"/>
              </a:spcBef>
              <a:spcAft>
                <a:spcPts val="0"/>
              </a:spcAft>
              <a:buSzPts val="2400"/>
            </a:pPr>
            <a:endParaRPr i="1" dirty="0">
              <a:solidFill>
                <a:schemeClr val="tx1"/>
              </a:solidFill>
            </a:endParaRPr>
          </a:p>
        </p:txBody>
      </p:sp>
      <p:pic>
        <p:nvPicPr>
          <p:cNvPr id="4" name="Google Shape;105;p7">
            <a:extLst>
              <a:ext uri="{FF2B5EF4-FFF2-40B4-BE49-F238E27FC236}">
                <a16:creationId xmlns:a16="http://schemas.microsoft.com/office/drawing/2014/main" id="{47E29BA7-C210-4342-9746-2903E9150BAA}"/>
              </a:ext>
            </a:extLst>
          </p:cNvPr>
          <p:cNvPicPr preferRelativeResize="0"/>
          <p:nvPr/>
        </p:nvPicPr>
        <p:blipFill rotWithShape="1">
          <a:blip r:embed="rId3">
            <a:alphaModFix/>
          </a:blip>
          <a:srcRect/>
          <a:stretch/>
        </p:blipFill>
        <p:spPr>
          <a:xfrm>
            <a:off x="10145578" y="811311"/>
            <a:ext cx="1579205" cy="1577651"/>
          </a:xfrm>
          <a:prstGeom prst="rect">
            <a:avLst/>
          </a:prstGeom>
          <a:noFill/>
          <a:ln>
            <a:noFill/>
          </a:ln>
        </p:spPr>
      </p:pic>
    </p:spTree>
    <p:extLst>
      <p:ext uri="{BB962C8B-B14F-4D97-AF65-F5344CB8AC3E}">
        <p14:creationId xmlns:p14="http://schemas.microsoft.com/office/powerpoint/2010/main" val="1623248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5652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endParaRPr sz="4300" dirty="0"/>
          </a:p>
        </p:txBody>
      </p:sp>
      <p:sp>
        <p:nvSpPr>
          <p:cNvPr id="97" name="Google Shape;97;g1520dd4316f_1_0"/>
          <p:cNvSpPr txBox="1">
            <a:spLocks noGrp="1"/>
          </p:cNvSpPr>
          <p:nvPr>
            <p:ph type="subTitle" idx="1"/>
          </p:nvPr>
        </p:nvSpPr>
        <p:spPr>
          <a:xfrm>
            <a:off x="1524000" y="1557867"/>
            <a:ext cx="9144000" cy="3699996"/>
          </a:xfrm>
          <a:prstGeom prst="rect">
            <a:avLst/>
          </a:prstGeom>
        </p:spPr>
        <p:txBody>
          <a:bodyPr spcFirstLastPara="1" wrap="square" lIns="91425" tIns="45700" rIns="91425" bIns="45700" anchor="t" anchorCtr="0">
            <a:normAutofit/>
          </a:bodyPr>
          <a:lstStyle/>
          <a:p>
            <a:r>
              <a:rPr lang="en-US" sz="2800" b="1" u="sng" dirty="0"/>
              <a:t>Task No.2</a:t>
            </a:r>
            <a:r>
              <a:rPr lang="en-US" sz="2800" b="1" dirty="0"/>
              <a:t> (</a:t>
            </a:r>
            <a:r>
              <a:rPr lang="cs-CZ" sz="2800" b="1" dirty="0" err="1"/>
              <a:t>November</a:t>
            </a:r>
            <a:r>
              <a:rPr lang="en-US" sz="2800" b="1" dirty="0"/>
              <a:t> 202</a:t>
            </a:r>
            <a:r>
              <a:rPr lang="cs-CZ" sz="2800" b="1" dirty="0"/>
              <a:t>2</a:t>
            </a:r>
            <a:r>
              <a:rPr lang="en-US" sz="2800" b="1" dirty="0"/>
              <a:t>)</a:t>
            </a:r>
            <a:endParaRPr lang="en-US" sz="2800" dirty="0"/>
          </a:p>
          <a:p>
            <a:pPr fontAlgn="base"/>
            <a:r>
              <a:rPr lang="en-US" sz="2800" u="sng" dirty="0"/>
              <a:t>Contact an institution</a:t>
            </a:r>
            <a:r>
              <a:rPr lang="en-US" sz="2800" dirty="0"/>
              <a:t> to find out about air pollution in your region. Are there problems with fumes? Related to cars or farmers? What does your city do to combat this? Carefully prepare your questions beforehand and try to get as much information as possible. Use email of phone. If you write then make sure to use formal language, so find out how to write a formal letter.</a:t>
            </a:r>
          </a:p>
          <a:p>
            <a:pPr marL="76200" lvl="0" indent="0" algn="l" rtl="0">
              <a:spcBef>
                <a:spcPts val="1000"/>
              </a:spcBef>
              <a:spcAft>
                <a:spcPts val="0"/>
              </a:spcAft>
              <a:buSzPts val="2400"/>
            </a:pPr>
            <a:endParaRPr sz="2800" i="1" dirty="0">
              <a:solidFill>
                <a:schemeClr val="tx1"/>
              </a:solidFill>
            </a:endParaRPr>
          </a:p>
        </p:txBody>
      </p:sp>
      <p:pic>
        <p:nvPicPr>
          <p:cNvPr id="4" name="Google Shape;105;p7">
            <a:extLst>
              <a:ext uri="{FF2B5EF4-FFF2-40B4-BE49-F238E27FC236}">
                <a16:creationId xmlns:a16="http://schemas.microsoft.com/office/drawing/2014/main" id="{A0FD8FCB-CB5D-4392-8AA8-A75CEB10FFD7}"/>
              </a:ext>
            </a:extLst>
          </p:cNvPr>
          <p:cNvPicPr preferRelativeResize="0"/>
          <p:nvPr/>
        </p:nvPicPr>
        <p:blipFill rotWithShape="1">
          <a:blip r:embed="rId3">
            <a:alphaModFix/>
          </a:blip>
          <a:srcRect/>
          <a:stretch/>
        </p:blipFill>
        <p:spPr>
          <a:xfrm>
            <a:off x="10130079" y="616140"/>
            <a:ext cx="1579205" cy="1577651"/>
          </a:xfrm>
          <a:prstGeom prst="rect">
            <a:avLst/>
          </a:prstGeom>
          <a:noFill/>
          <a:ln>
            <a:noFill/>
          </a:ln>
        </p:spPr>
      </p:pic>
    </p:spTree>
    <p:extLst>
      <p:ext uri="{BB962C8B-B14F-4D97-AF65-F5344CB8AC3E}">
        <p14:creationId xmlns:p14="http://schemas.microsoft.com/office/powerpoint/2010/main" val="28721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5652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endParaRPr sz="4300" dirty="0"/>
          </a:p>
        </p:txBody>
      </p:sp>
      <p:sp>
        <p:nvSpPr>
          <p:cNvPr id="97" name="Google Shape;97;g1520dd4316f_1_0"/>
          <p:cNvSpPr txBox="1">
            <a:spLocks noGrp="1"/>
          </p:cNvSpPr>
          <p:nvPr>
            <p:ph type="subTitle" idx="1"/>
          </p:nvPr>
        </p:nvSpPr>
        <p:spPr>
          <a:xfrm>
            <a:off x="1524000" y="1861863"/>
            <a:ext cx="9144000" cy="3396000"/>
          </a:xfrm>
          <a:prstGeom prst="rect">
            <a:avLst/>
          </a:prstGeom>
        </p:spPr>
        <p:txBody>
          <a:bodyPr spcFirstLastPara="1" wrap="square" lIns="91425" tIns="45700" rIns="91425" bIns="45700" anchor="t" anchorCtr="0">
            <a:normAutofit/>
          </a:bodyPr>
          <a:lstStyle/>
          <a:p>
            <a:r>
              <a:rPr lang="en-US" sz="2800" b="1" u="sng" dirty="0"/>
              <a:t>Task No.3</a:t>
            </a:r>
            <a:r>
              <a:rPr lang="en-US" sz="2800" b="1" dirty="0"/>
              <a:t> (</a:t>
            </a:r>
            <a:r>
              <a:rPr lang="cs-CZ" sz="2800" b="1" dirty="0" err="1"/>
              <a:t>December</a:t>
            </a:r>
            <a:r>
              <a:rPr lang="en-US" sz="2800" b="1" dirty="0"/>
              <a:t> 2022)</a:t>
            </a:r>
            <a:endParaRPr lang="en-US" sz="2800" dirty="0"/>
          </a:p>
          <a:p>
            <a:r>
              <a:rPr lang="en-US" sz="2800" u="sng" dirty="0"/>
              <a:t>Working on a presentation</a:t>
            </a:r>
            <a:endParaRPr lang="en-US" sz="2800" dirty="0"/>
          </a:p>
          <a:p>
            <a:pPr fontAlgn="base"/>
            <a:r>
              <a:rPr lang="en-US" sz="2800" dirty="0"/>
              <a:t>Harmful gases /  air pollution in your region</a:t>
            </a:r>
          </a:p>
          <a:p>
            <a:pPr fontAlgn="base"/>
            <a:r>
              <a:rPr lang="en-US" sz="2800" dirty="0"/>
              <a:t>Situation / institutions / what’s happening?</a:t>
            </a:r>
          </a:p>
          <a:p>
            <a:pPr fontAlgn="base"/>
            <a:r>
              <a:rPr lang="en-US" sz="2800" dirty="0"/>
              <a:t>Presentation of suggestions of how to reduce air pollution</a:t>
            </a:r>
          </a:p>
          <a:p>
            <a:pPr marL="76200" lvl="0" indent="0" algn="l" rtl="0">
              <a:spcBef>
                <a:spcPts val="1000"/>
              </a:spcBef>
              <a:spcAft>
                <a:spcPts val="0"/>
              </a:spcAft>
              <a:buSzPts val="2400"/>
            </a:pPr>
            <a:endParaRPr sz="2800" i="1" dirty="0">
              <a:solidFill>
                <a:schemeClr val="tx1"/>
              </a:solidFill>
            </a:endParaRPr>
          </a:p>
        </p:txBody>
      </p:sp>
      <p:pic>
        <p:nvPicPr>
          <p:cNvPr id="4" name="Google Shape;105;p7">
            <a:extLst>
              <a:ext uri="{FF2B5EF4-FFF2-40B4-BE49-F238E27FC236}">
                <a16:creationId xmlns:a16="http://schemas.microsoft.com/office/drawing/2014/main" id="{82A134D6-F838-4066-B258-D124ABADF2DA}"/>
              </a:ext>
            </a:extLst>
          </p:cNvPr>
          <p:cNvPicPr preferRelativeResize="0"/>
          <p:nvPr/>
        </p:nvPicPr>
        <p:blipFill rotWithShape="1">
          <a:blip r:embed="rId3">
            <a:alphaModFix/>
          </a:blip>
          <a:srcRect/>
          <a:stretch/>
        </p:blipFill>
        <p:spPr>
          <a:xfrm>
            <a:off x="5410845" y="4719880"/>
            <a:ext cx="1579205" cy="1577651"/>
          </a:xfrm>
          <a:prstGeom prst="rect">
            <a:avLst/>
          </a:prstGeom>
          <a:noFill/>
          <a:ln>
            <a:noFill/>
          </a:ln>
        </p:spPr>
      </p:pic>
    </p:spTree>
    <p:extLst>
      <p:ext uri="{BB962C8B-B14F-4D97-AF65-F5344CB8AC3E}">
        <p14:creationId xmlns:p14="http://schemas.microsoft.com/office/powerpoint/2010/main" val="650602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189967"/>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endParaRPr sz="4300" dirty="0"/>
          </a:p>
        </p:txBody>
      </p:sp>
      <p:sp>
        <p:nvSpPr>
          <p:cNvPr id="97" name="Google Shape;97;g1520dd4316f_1_0"/>
          <p:cNvSpPr txBox="1">
            <a:spLocks noGrp="1"/>
          </p:cNvSpPr>
          <p:nvPr>
            <p:ph type="subTitle" idx="1"/>
          </p:nvPr>
        </p:nvSpPr>
        <p:spPr>
          <a:xfrm>
            <a:off x="1524000" y="1312332"/>
            <a:ext cx="9144000" cy="5020735"/>
          </a:xfrm>
          <a:prstGeom prst="rect">
            <a:avLst/>
          </a:prstGeom>
        </p:spPr>
        <p:txBody>
          <a:bodyPr spcFirstLastPara="1" wrap="square" lIns="91425" tIns="45700" rIns="91425" bIns="45700" anchor="t" anchorCtr="0">
            <a:normAutofit fontScale="77500" lnSpcReduction="20000"/>
          </a:bodyPr>
          <a:lstStyle/>
          <a:p>
            <a:r>
              <a:rPr lang="en-US" b="1" dirty="0"/>
              <a:t> </a:t>
            </a:r>
            <a:r>
              <a:rPr lang="en-US" b="1" u="sng" dirty="0"/>
              <a:t>Task No.4</a:t>
            </a:r>
            <a:r>
              <a:rPr lang="en-US" b="1" dirty="0"/>
              <a:t> (</a:t>
            </a:r>
            <a:r>
              <a:rPr lang="cs-CZ" b="1" dirty="0" err="1"/>
              <a:t>January</a:t>
            </a:r>
            <a:r>
              <a:rPr lang="en-US" b="1" dirty="0"/>
              <a:t> 2022)</a:t>
            </a:r>
            <a:endParaRPr lang="en-US" dirty="0"/>
          </a:p>
          <a:p>
            <a:pPr fontAlgn="base"/>
            <a:r>
              <a:rPr lang="en-US" dirty="0"/>
              <a:t>The students from one country will send their presentation to students from another country in order for them to be studied by the receiving partner. (Distribution to follow) </a:t>
            </a:r>
          </a:p>
          <a:p>
            <a:pPr fontAlgn="base"/>
            <a:r>
              <a:rPr lang="en-US" dirty="0"/>
              <a:t>Then the pupils of two schools will get in touch via videoconferencing, eTwinning, e-mail, phone, Skype, Facebook (according to individual preference). </a:t>
            </a:r>
          </a:p>
          <a:p>
            <a:pPr fontAlgn="base"/>
            <a:r>
              <a:rPr lang="en-US" dirty="0"/>
              <a:t>During this phase they will discuss, explain, specify and add details to all the issues that were not obvious from the presentation. The goal is to go over all the suggestions of how to reduce air pollution and add more, if possible.</a:t>
            </a:r>
          </a:p>
          <a:p>
            <a:pPr fontAlgn="base"/>
            <a:r>
              <a:rPr lang="en-US" dirty="0"/>
              <a:t>The Netherlands will send the presentation to Denmark.</a:t>
            </a:r>
          </a:p>
          <a:p>
            <a:pPr fontAlgn="base"/>
            <a:r>
              <a:rPr lang="en-US" dirty="0"/>
              <a:t>Denmark will send the presentation to the Czech Republic.</a:t>
            </a:r>
          </a:p>
          <a:p>
            <a:pPr fontAlgn="base"/>
            <a:r>
              <a:rPr lang="en-US" dirty="0"/>
              <a:t>The Czech Republic will send the presentation to Portugal.</a:t>
            </a:r>
          </a:p>
          <a:p>
            <a:pPr fontAlgn="base"/>
            <a:r>
              <a:rPr lang="en-US" dirty="0"/>
              <a:t>Portugal will send the presentation to the Spain.</a:t>
            </a:r>
          </a:p>
          <a:p>
            <a:pPr fontAlgn="base"/>
            <a:r>
              <a:rPr lang="en-US" dirty="0"/>
              <a:t>Spain will send the presentation to the Netherlands.</a:t>
            </a:r>
          </a:p>
          <a:p>
            <a:br>
              <a:rPr lang="en-US" dirty="0"/>
            </a:br>
            <a:br>
              <a:rPr lang="en-US" dirty="0"/>
            </a:br>
            <a:br>
              <a:rPr lang="en-US" dirty="0"/>
            </a:br>
            <a:endParaRPr i="1" dirty="0">
              <a:solidFill>
                <a:schemeClr val="tx1"/>
              </a:solidFill>
            </a:endParaRPr>
          </a:p>
        </p:txBody>
      </p:sp>
      <p:pic>
        <p:nvPicPr>
          <p:cNvPr id="4" name="Google Shape;105;p7">
            <a:extLst>
              <a:ext uri="{FF2B5EF4-FFF2-40B4-BE49-F238E27FC236}">
                <a16:creationId xmlns:a16="http://schemas.microsoft.com/office/drawing/2014/main" id="{263CFFE6-D364-490B-ABF9-2FF3207F05E0}"/>
              </a:ext>
            </a:extLst>
          </p:cNvPr>
          <p:cNvPicPr preferRelativeResize="0"/>
          <p:nvPr/>
        </p:nvPicPr>
        <p:blipFill rotWithShape="1">
          <a:blip r:embed="rId3">
            <a:alphaModFix/>
          </a:blip>
          <a:srcRect/>
          <a:stretch/>
        </p:blipFill>
        <p:spPr>
          <a:xfrm>
            <a:off x="9486900" y="4076700"/>
            <a:ext cx="1579205" cy="1577651"/>
          </a:xfrm>
          <a:prstGeom prst="rect">
            <a:avLst/>
          </a:prstGeom>
          <a:noFill/>
          <a:ln>
            <a:noFill/>
          </a:ln>
        </p:spPr>
      </p:pic>
    </p:spTree>
    <p:extLst>
      <p:ext uri="{BB962C8B-B14F-4D97-AF65-F5344CB8AC3E}">
        <p14:creationId xmlns:p14="http://schemas.microsoft.com/office/powerpoint/2010/main" val="3165798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189967"/>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endParaRPr sz="4300" dirty="0"/>
          </a:p>
        </p:txBody>
      </p:sp>
      <p:sp>
        <p:nvSpPr>
          <p:cNvPr id="97" name="Google Shape;97;g1520dd4316f_1_0"/>
          <p:cNvSpPr txBox="1">
            <a:spLocks noGrp="1"/>
          </p:cNvSpPr>
          <p:nvPr>
            <p:ph type="subTitle" idx="1"/>
          </p:nvPr>
        </p:nvSpPr>
        <p:spPr>
          <a:xfrm>
            <a:off x="1524000" y="745068"/>
            <a:ext cx="9144000" cy="5588000"/>
          </a:xfrm>
          <a:prstGeom prst="rect">
            <a:avLst/>
          </a:prstGeom>
        </p:spPr>
        <p:txBody>
          <a:bodyPr spcFirstLastPara="1" wrap="square" lIns="91425" tIns="45700" rIns="91425" bIns="45700" anchor="t" anchorCtr="0">
            <a:normAutofit fontScale="70000" lnSpcReduction="20000"/>
          </a:bodyPr>
          <a:lstStyle/>
          <a:p>
            <a:r>
              <a:rPr lang="en-US" b="1" u="sng" dirty="0">
                <a:solidFill>
                  <a:srgbClr val="FF0000"/>
                </a:solidFill>
              </a:rPr>
              <a:t>Contents of the Mobility</a:t>
            </a:r>
            <a:r>
              <a:rPr lang="en-US" b="1" dirty="0">
                <a:solidFill>
                  <a:srgbClr val="FF0000"/>
                </a:solidFill>
              </a:rPr>
              <a:t> (</a:t>
            </a:r>
            <a:r>
              <a:rPr lang="cs-CZ" b="1" dirty="0" err="1">
                <a:solidFill>
                  <a:srgbClr val="FF0000"/>
                </a:solidFill>
              </a:rPr>
              <a:t>January</a:t>
            </a:r>
            <a:r>
              <a:rPr lang="en-US" b="1" dirty="0">
                <a:solidFill>
                  <a:srgbClr val="FF0000"/>
                </a:solidFill>
              </a:rPr>
              <a:t> 202</a:t>
            </a:r>
            <a:r>
              <a:rPr lang="cs-CZ" b="1" dirty="0">
                <a:solidFill>
                  <a:srgbClr val="FF0000"/>
                </a:solidFill>
              </a:rPr>
              <a:t>3</a:t>
            </a:r>
            <a:r>
              <a:rPr lang="en-US" b="1" dirty="0">
                <a:solidFill>
                  <a:srgbClr val="FF0000"/>
                </a:solidFill>
              </a:rPr>
              <a:t>)</a:t>
            </a:r>
            <a:endParaRPr lang="en-US" dirty="0">
              <a:solidFill>
                <a:srgbClr val="FF0000"/>
              </a:solidFill>
            </a:endParaRPr>
          </a:p>
          <a:p>
            <a:r>
              <a:rPr lang="en-US" u="sng" dirty="0">
                <a:solidFill>
                  <a:schemeClr val="tx1"/>
                </a:solidFill>
              </a:rPr>
              <a:t>Activity No.1</a:t>
            </a:r>
            <a:endParaRPr lang="en-US" dirty="0">
              <a:solidFill>
                <a:schemeClr val="tx1"/>
              </a:solidFill>
            </a:endParaRPr>
          </a:p>
          <a:p>
            <a:r>
              <a:rPr lang="en-US" dirty="0"/>
              <a:t>This activity is where each partner will present their results concerning harmful gases and suggestions on how to reduce it, followed by group work to </a:t>
            </a:r>
            <a:r>
              <a:rPr lang="en-US" dirty="0" err="1"/>
              <a:t>analyse</a:t>
            </a:r>
            <a:r>
              <a:rPr lang="en-US" dirty="0"/>
              <a:t> the differences within presented results (students of mixed nationalities).</a:t>
            </a:r>
          </a:p>
          <a:p>
            <a:r>
              <a:rPr lang="en-US" u="sng" dirty="0"/>
              <a:t>Activity No.2</a:t>
            </a:r>
            <a:endParaRPr lang="en-US" dirty="0"/>
          </a:p>
          <a:p>
            <a:r>
              <a:rPr lang="en-US" dirty="0"/>
              <a:t>Workshop: a guest-speaker will tell you about gases</a:t>
            </a:r>
          </a:p>
          <a:p>
            <a:r>
              <a:rPr lang="en-US" u="sng" dirty="0"/>
              <a:t>Activity No.3</a:t>
            </a:r>
            <a:endParaRPr lang="en-US" dirty="0"/>
          </a:p>
          <a:p>
            <a:r>
              <a:rPr lang="en-US" dirty="0"/>
              <a:t>Creation of posters with pictures, photos, quotes, logos, slogans, catchwords and their presentation (groups of students of mixed nationalities), topic: </a:t>
            </a:r>
            <a:r>
              <a:rPr lang="en-US" b="1" dirty="0"/>
              <a:t>“How to reduce harmful gases in your region”</a:t>
            </a:r>
            <a:r>
              <a:rPr lang="en-US" dirty="0"/>
              <a:t>.</a:t>
            </a:r>
          </a:p>
          <a:p>
            <a:r>
              <a:rPr lang="en-US" u="sng" dirty="0"/>
              <a:t>Activity No.4</a:t>
            </a:r>
            <a:endParaRPr lang="en-US" dirty="0"/>
          </a:p>
          <a:p>
            <a:r>
              <a:rPr lang="en-US" dirty="0"/>
              <a:t>Field trip to the automotive campus in Helmond.</a:t>
            </a:r>
          </a:p>
          <a:p>
            <a:r>
              <a:rPr lang="en-US" u="sng" dirty="0"/>
              <a:t>Activity No.5</a:t>
            </a:r>
            <a:endParaRPr lang="en-US" dirty="0"/>
          </a:p>
          <a:p>
            <a:r>
              <a:rPr lang="en-US" dirty="0"/>
              <a:t>Fieldtrip to a farm with livestock.</a:t>
            </a:r>
          </a:p>
          <a:p>
            <a:r>
              <a:rPr lang="en-US" u="sng" dirty="0"/>
              <a:t>Activity No.6</a:t>
            </a:r>
            <a:endParaRPr lang="en-US" dirty="0"/>
          </a:p>
          <a:p>
            <a:r>
              <a:rPr lang="en-US" dirty="0"/>
              <a:t>Workshop ‘gases’ with our science department.</a:t>
            </a:r>
          </a:p>
          <a:p>
            <a:br>
              <a:rPr lang="en-US" dirty="0"/>
            </a:br>
            <a:endParaRPr i="1" dirty="0">
              <a:solidFill>
                <a:schemeClr val="tx1"/>
              </a:solidFill>
            </a:endParaRPr>
          </a:p>
        </p:txBody>
      </p:sp>
      <p:pic>
        <p:nvPicPr>
          <p:cNvPr id="4" name="Google Shape;105;p7">
            <a:extLst>
              <a:ext uri="{FF2B5EF4-FFF2-40B4-BE49-F238E27FC236}">
                <a16:creationId xmlns:a16="http://schemas.microsoft.com/office/drawing/2014/main" id="{0C77D00F-D770-470E-BE32-DE63D0FF37BE}"/>
              </a:ext>
            </a:extLst>
          </p:cNvPr>
          <p:cNvPicPr preferRelativeResize="0"/>
          <p:nvPr/>
        </p:nvPicPr>
        <p:blipFill rotWithShape="1">
          <a:blip r:embed="rId3">
            <a:alphaModFix/>
          </a:blip>
          <a:srcRect/>
          <a:stretch/>
        </p:blipFill>
        <p:spPr>
          <a:xfrm>
            <a:off x="8996765" y="3789336"/>
            <a:ext cx="2573035" cy="2639930"/>
          </a:xfrm>
          <a:prstGeom prst="rect">
            <a:avLst/>
          </a:prstGeom>
          <a:noFill/>
          <a:ln>
            <a:noFill/>
          </a:ln>
        </p:spPr>
      </p:pic>
    </p:spTree>
    <p:extLst>
      <p:ext uri="{BB962C8B-B14F-4D97-AF65-F5344CB8AC3E}">
        <p14:creationId xmlns:p14="http://schemas.microsoft.com/office/powerpoint/2010/main" val="282707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1520dd4316f_1_0"/>
          <p:cNvSpPr txBox="1">
            <a:spLocks noGrp="1"/>
          </p:cNvSpPr>
          <p:nvPr>
            <p:ph type="ctrTitle"/>
          </p:nvPr>
        </p:nvSpPr>
        <p:spPr>
          <a:xfrm>
            <a:off x="1524000" y="1122366"/>
            <a:ext cx="9144000" cy="565200"/>
          </a:xfrm>
          <a:prstGeom prst="rect">
            <a:avLst/>
          </a:prstGeom>
        </p:spPr>
        <p:txBody>
          <a:bodyPr spcFirstLastPara="1" wrap="square" lIns="91425" tIns="45700" rIns="91425" bIns="45700" anchor="b" anchorCtr="0">
            <a:normAutofit fontScale="90000"/>
          </a:bodyPr>
          <a:lstStyle/>
          <a:p>
            <a:pPr marL="0" lvl="0" indent="0" algn="ctr" rtl="0">
              <a:spcBef>
                <a:spcPts val="0"/>
              </a:spcBef>
              <a:spcAft>
                <a:spcPts val="0"/>
              </a:spcAft>
              <a:buNone/>
            </a:pPr>
            <a:r>
              <a:rPr lang="cs-CZ" sz="4300" dirty="0" err="1"/>
              <a:t>What</a:t>
            </a:r>
            <a:r>
              <a:rPr lang="cs-CZ" sz="4300" dirty="0"/>
              <a:t> </a:t>
            </a:r>
            <a:r>
              <a:rPr lang="cs-CZ" sz="4300" dirty="0" err="1"/>
              <a:t>needs</a:t>
            </a:r>
            <a:r>
              <a:rPr lang="cs-CZ" sz="4300" dirty="0"/>
              <a:t> to </a:t>
            </a:r>
            <a:r>
              <a:rPr lang="cs-CZ" sz="4300" dirty="0" err="1"/>
              <a:t>be</a:t>
            </a:r>
            <a:r>
              <a:rPr lang="cs-CZ" sz="4300" dirty="0"/>
              <a:t> </a:t>
            </a:r>
            <a:r>
              <a:rPr lang="cs-CZ" sz="4300" dirty="0" err="1"/>
              <a:t>sorted</a:t>
            </a:r>
            <a:r>
              <a:rPr lang="cs-CZ" sz="4300" dirty="0"/>
              <a:t> </a:t>
            </a:r>
            <a:r>
              <a:rPr lang="cs-CZ" sz="4300" dirty="0" err="1"/>
              <a:t>out</a:t>
            </a:r>
            <a:r>
              <a:rPr lang="cs-CZ" sz="4300" dirty="0"/>
              <a:t>….</a:t>
            </a:r>
            <a:endParaRPr sz="4300" dirty="0"/>
          </a:p>
        </p:txBody>
      </p:sp>
      <p:sp>
        <p:nvSpPr>
          <p:cNvPr id="97" name="Google Shape;97;g1520dd4316f_1_0"/>
          <p:cNvSpPr txBox="1">
            <a:spLocks noGrp="1"/>
          </p:cNvSpPr>
          <p:nvPr>
            <p:ph type="subTitle" idx="1"/>
          </p:nvPr>
        </p:nvSpPr>
        <p:spPr>
          <a:xfrm>
            <a:off x="1524000" y="1861863"/>
            <a:ext cx="9144000" cy="3396000"/>
          </a:xfrm>
          <a:prstGeom prst="rect">
            <a:avLst/>
          </a:prstGeom>
        </p:spPr>
        <p:txBody>
          <a:bodyPr spcFirstLastPara="1" wrap="square" lIns="91425" tIns="45700" rIns="91425" bIns="45700" anchor="t" anchorCtr="0">
            <a:normAutofit lnSpcReduction="10000"/>
          </a:bodyPr>
          <a:lstStyle/>
          <a:p>
            <a:pPr marL="457200" lvl="0" indent="-381000" algn="l" rtl="0">
              <a:spcBef>
                <a:spcPts val="1000"/>
              </a:spcBef>
              <a:spcAft>
                <a:spcPts val="0"/>
              </a:spcAft>
              <a:buSzPts val="2400"/>
              <a:buChar char="-"/>
            </a:pPr>
            <a:r>
              <a:rPr lang="cs-CZ" b="1" dirty="0" err="1"/>
              <a:t>Photos</a:t>
            </a:r>
            <a:r>
              <a:rPr lang="cs-CZ" b="1" dirty="0"/>
              <a:t> </a:t>
            </a:r>
            <a:r>
              <a:rPr lang="cs-CZ" dirty="0"/>
              <a:t>– Google </a:t>
            </a:r>
            <a:r>
              <a:rPr lang="cs-CZ" dirty="0" err="1"/>
              <a:t>Disc</a:t>
            </a:r>
            <a:endParaRPr lang="cs-CZ" dirty="0"/>
          </a:p>
          <a:p>
            <a:pPr marL="76200" lvl="0" indent="0" algn="l" rtl="0">
              <a:spcBef>
                <a:spcPts val="1000"/>
              </a:spcBef>
              <a:spcAft>
                <a:spcPts val="0"/>
              </a:spcAft>
              <a:buSzPts val="2400"/>
            </a:pPr>
            <a:endParaRPr dirty="0"/>
          </a:p>
          <a:p>
            <a:pPr marL="419100" lvl="0" indent="-342900" algn="l" rtl="0">
              <a:spcBef>
                <a:spcPts val="0"/>
              </a:spcBef>
              <a:spcAft>
                <a:spcPts val="0"/>
              </a:spcAft>
              <a:buSzPts val="2400"/>
              <a:buFontTx/>
              <a:buChar char="-"/>
            </a:pPr>
            <a:r>
              <a:rPr lang="cs-CZ" b="1" dirty="0"/>
              <a:t>Mobility </a:t>
            </a:r>
            <a:r>
              <a:rPr lang="cs-CZ" b="1" dirty="0" err="1"/>
              <a:t>Tool</a:t>
            </a:r>
            <a:endParaRPr lang="cs-CZ" b="1" dirty="0"/>
          </a:p>
          <a:p>
            <a:pPr marL="76200" lvl="0" indent="0" algn="l" rtl="0">
              <a:spcBef>
                <a:spcPts val="0"/>
              </a:spcBef>
              <a:spcAft>
                <a:spcPts val="0"/>
              </a:spcAft>
              <a:buSzPts val="2400"/>
            </a:pPr>
            <a:r>
              <a:rPr lang="cs-CZ" dirty="0"/>
              <a:t>1. Google: Mobility </a:t>
            </a:r>
            <a:r>
              <a:rPr lang="cs-CZ" dirty="0" err="1"/>
              <a:t>Tool</a:t>
            </a:r>
            <a:endParaRPr lang="cs-CZ" dirty="0"/>
          </a:p>
          <a:p>
            <a:pPr marL="76200" lvl="0" indent="0" algn="l" rtl="0">
              <a:spcBef>
                <a:spcPts val="0"/>
              </a:spcBef>
              <a:spcAft>
                <a:spcPts val="0"/>
              </a:spcAft>
              <a:buSzPts val="2400"/>
            </a:pPr>
            <a:r>
              <a:rPr lang="cs-CZ" dirty="0"/>
              <a:t>2. webgate.ec.europa.eu</a:t>
            </a:r>
          </a:p>
          <a:p>
            <a:pPr marL="76200" lvl="0" indent="0" algn="l" rtl="0">
              <a:spcBef>
                <a:spcPts val="0"/>
              </a:spcBef>
              <a:spcAft>
                <a:spcPts val="0"/>
              </a:spcAft>
              <a:buSzPts val="2400"/>
            </a:pPr>
            <a:r>
              <a:rPr lang="cs-CZ" dirty="0"/>
              <a:t>3. </a:t>
            </a:r>
            <a:r>
              <a:rPr lang="cs-CZ" dirty="0" err="1"/>
              <a:t>Learning</a:t>
            </a:r>
            <a:r>
              <a:rPr lang="cs-CZ" dirty="0"/>
              <a:t>/</a:t>
            </a:r>
            <a:r>
              <a:rPr lang="cs-CZ" dirty="0" err="1"/>
              <a:t>teaching</a:t>
            </a:r>
            <a:r>
              <a:rPr lang="cs-CZ" dirty="0"/>
              <a:t>…..</a:t>
            </a:r>
            <a:r>
              <a:rPr lang="cs-CZ" dirty="0" err="1"/>
              <a:t>section</a:t>
            </a:r>
            <a:r>
              <a:rPr lang="cs-CZ" dirty="0"/>
              <a:t> (C1, C2 – </a:t>
            </a:r>
            <a:r>
              <a:rPr lang="cs-CZ" dirty="0" err="1"/>
              <a:t>Denmark</a:t>
            </a:r>
            <a:r>
              <a:rPr lang="cs-CZ" dirty="0"/>
              <a:t> </a:t>
            </a:r>
            <a:r>
              <a:rPr lang="cs-CZ" dirty="0" err="1"/>
              <a:t>is</a:t>
            </a:r>
            <a:r>
              <a:rPr lang="cs-CZ" dirty="0"/>
              <a:t> </a:t>
            </a:r>
            <a:r>
              <a:rPr lang="cs-CZ" dirty="0" err="1"/>
              <a:t>missing</a:t>
            </a:r>
            <a:r>
              <a:rPr lang="cs-CZ" dirty="0"/>
              <a:t>)</a:t>
            </a:r>
          </a:p>
          <a:p>
            <a:pPr marL="76200" lvl="0" indent="0" algn="l" rtl="0">
              <a:spcBef>
                <a:spcPts val="0"/>
              </a:spcBef>
              <a:spcAft>
                <a:spcPts val="0"/>
              </a:spcAft>
              <a:buSzPts val="2400"/>
            </a:pPr>
            <a:endParaRPr lang="cs-CZ" dirty="0"/>
          </a:p>
          <a:p>
            <a:pPr marL="419100" indent="-342900" algn="l">
              <a:spcBef>
                <a:spcPts val="0"/>
              </a:spcBef>
              <a:buFontTx/>
              <a:buChar char="-"/>
            </a:pPr>
            <a:r>
              <a:rPr lang="cs-CZ" b="1" dirty="0"/>
              <a:t>Erasmus </a:t>
            </a:r>
            <a:r>
              <a:rPr lang="cs-CZ" b="1" dirty="0" err="1"/>
              <a:t>corners</a:t>
            </a:r>
            <a:r>
              <a:rPr lang="cs-CZ" b="1" dirty="0"/>
              <a:t> – </a:t>
            </a:r>
            <a:r>
              <a:rPr lang="cs-CZ" dirty="0"/>
              <a:t>Google </a:t>
            </a:r>
            <a:r>
              <a:rPr lang="cs-CZ" dirty="0" err="1"/>
              <a:t>Disc</a:t>
            </a:r>
            <a:endParaRPr lang="cs-CZ" dirty="0"/>
          </a:p>
          <a:p>
            <a:pPr marL="76200" indent="0" algn="l">
              <a:spcBef>
                <a:spcPts val="0"/>
              </a:spcBef>
            </a:pPr>
            <a:endParaRPr lang="cs-CZ" b="1" dirty="0"/>
          </a:p>
          <a:p>
            <a:pPr marL="419100" indent="-342900" algn="l">
              <a:spcBef>
                <a:spcPts val="0"/>
              </a:spcBef>
              <a:buFontTx/>
              <a:buChar char="-"/>
            </a:pPr>
            <a:r>
              <a:rPr lang="cs-CZ" b="1" dirty="0" err="1"/>
              <a:t>Newsletter</a:t>
            </a:r>
            <a:r>
              <a:rPr lang="cs-CZ" b="1" dirty="0"/>
              <a:t> – </a:t>
            </a:r>
            <a:r>
              <a:rPr lang="cs-CZ" dirty="0"/>
              <a:t>Google </a:t>
            </a:r>
            <a:r>
              <a:rPr lang="cs-CZ" dirty="0" err="1"/>
              <a:t>Disc</a:t>
            </a:r>
            <a:r>
              <a:rPr lang="cs-CZ" dirty="0"/>
              <a:t> (</a:t>
            </a:r>
            <a:r>
              <a:rPr lang="cs-CZ" dirty="0" err="1"/>
              <a:t>Denmark</a:t>
            </a:r>
            <a:r>
              <a:rPr lang="cs-CZ" dirty="0"/>
              <a:t>)</a:t>
            </a:r>
            <a:endParaRPr lang="cs-CZ" b="1"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cs-CZ" dirty="0"/>
          </a:p>
          <a:p>
            <a:pPr marL="419100" indent="-342900" algn="l">
              <a:spcBef>
                <a:spcPts val="0"/>
              </a:spcBef>
              <a:buFontTx/>
              <a:buChar char="-"/>
            </a:pPr>
            <a:endParaRPr lang="en-US" dirty="0"/>
          </a:p>
          <a:p>
            <a:pPr marL="419100" lvl="0" indent="-342900" algn="l" rtl="0">
              <a:spcBef>
                <a:spcPts val="0"/>
              </a:spcBef>
              <a:spcAft>
                <a:spcPts val="0"/>
              </a:spcAft>
              <a:buSzPts val="2400"/>
              <a:buFontTx/>
              <a:buChar char="-"/>
            </a:pPr>
            <a:endParaRPr dirty="0"/>
          </a:p>
        </p:txBody>
      </p:sp>
      <p:pic>
        <p:nvPicPr>
          <p:cNvPr id="6" name="Google Shape;105;p7">
            <a:extLst>
              <a:ext uri="{FF2B5EF4-FFF2-40B4-BE49-F238E27FC236}">
                <a16:creationId xmlns:a16="http://schemas.microsoft.com/office/drawing/2014/main" id="{18630ABF-6A11-4841-8DDE-26B4EAD1E820}"/>
              </a:ext>
            </a:extLst>
          </p:cNvPr>
          <p:cNvPicPr preferRelativeResize="0"/>
          <p:nvPr/>
        </p:nvPicPr>
        <p:blipFill rotWithShape="1">
          <a:blip r:embed="rId3">
            <a:alphaModFix/>
          </a:blip>
          <a:srcRect/>
          <a:stretch/>
        </p:blipFill>
        <p:spPr>
          <a:xfrm>
            <a:off x="9486900" y="4076700"/>
            <a:ext cx="1579205" cy="1577651"/>
          </a:xfrm>
          <a:prstGeom prst="rect">
            <a:avLst/>
          </a:prstGeom>
          <a:noFill/>
          <a:ln>
            <a:noFill/>
          </a:ln>
        </p:spPr>
      </p:pic>
    </p:spTree>
    <p:extLst>
      <p:ext uri="{BB962C8B-B14F-4D97-AF65-F5344CB8AC3E}">
        <p14:creationId xmlns:p14="http://schemas.microsoft.com/office/powerpoint/2010/main" val="3905246753"/>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TotalTime>
  <Words>810</Words>
  <Application>Microsoft Office PowerPoint</Application>
  <PresentationFormat>Širokoúhlá obrazovka</PresentationFormat>
  <Paragraphs>96</Paragraphs>
  <Slides>11</Slides>
  <Notes>11</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11</vt:i4>
      </vt:variant>
    </vt:vector>
  </HeadingPairs>
  <TitlesOfParts>
    <vt:vector size="15" baseType="lpstr">
      <vt:lpstr>Arial</vt:lpstr>
      <vt:lpstr>Calibri</vt:lpstr>
      <vt:lpstr>Calibri Light</vt:lpstr>
      <vt:lpstr>Motiv Office</vt:lpstr>
      <vt:lpstr>Coordinators Meeting 4th October 2022</vt:lpstr>
      <vt:lpstr>C3 mobility</vt:lpstr>
      <vt:lpstr>TIMETABLE OF THE MOBILITIES </vt:lpstr>
      <vt:lpstr>C4 mobility</vt:lpstr>
      <vt:lpstr>Prezentace aplikace PowerPoint</vt:lpstr>
      <vt:lpstr>Prezentace aplikace PowerPoint</vt:lpstr>
      <vt:lpstr>Prezentace aplikace PowerPoint</vt:lpstr>
      <vt:lpstr>Prezentace aplikace PowerPoint</vt:lpstr>
      <vt:lpstr>What needs to be sorted out….</vt:lpstr>
      <vt:lpstr>   OUR NEXT LEADERSHIP VIDEOCONFERENCE?  24th November, 4 p.m.?</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Coordinators Meeting 8th September 2022</dc:title>
  <dc:creator>Romana</dc:creator>
  <cp:lastModifiedBy>Přikrylová Romana</cp:lastModifiedBy>
  <cp:revision>25</cp:revision>
  <dcterms:created xsi:type="dcterms:W3CDTF">2021-09-19T14:50:01Z</dcterms:created>
  <dcterms:modified xsi:type="dcterms:W3CDTF">2022-10-19T08:41:21Z</dcterms:modified>
</cp:coreProperties>
</file>